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4.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5.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36.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9" r:id="rId6"/>
  </p:sldMasterIdLst>
  <p:notesMasterIdLst>
    <p:notesMasterId r:id="rId37"/>
  </p:notesMasterIdLst>
  <p:sldIdLst>
    <p:sldId id="477" r:id="rId7"/>
    <p:sldId id="469" r:id="rId8"/>
    <p:sldId id="474" r:id="rId9"/>
    <p:sldId id="455" r:id="rId10"/>
    <p:sldId id="406" r:id="rId11"/>
    <p:sldId id="420" r:id="rId12"/>
    <p:sldId id="465" r:id="rId13"/>
    <p:sldId id="473" r:id="rId14"/>
    <p:sldId id="456" r:id="rId15"/>
    <p:sldId id="321" r:id="rId16"/>
    <p:sldId id="454" r:id="rId17"/>
    <p:sldId id="424" r:id="rId18"/>
    <p:sldId id="463" r:id="rId19"/>
    <p:sldId id="393" r:id="rId20"/>
    <p:sldId id="394" r:id="rId21"/>
    <p:sldId id="450" r:id="rId22"/>
    <p:sldId id="398" r:id="rId23"/>
    <p:sldId id="410" r:id="rId24"/>
    <p:sldId id="475" r:id="rId25"/>
    <p:sldId id="476" r:id="rId26"/>
    <p:sldId id="457" r:id="rId27"/>
    <p:sldId id="467" r:id="rId28"/>
    <p:sldId id="370" r:id="rId29"/>
    <p:sldId id="453" r:id="rId30"/>
    <p:sldId id="460" r:id="rId31"/>
    <p:sldId id="461" r:id="rId32"/>
    <p:sldId id="430" r:id="rId33"/>
    <p:sldId id="355" r:id="rId34"/>
    <p:sldId id="452" r:id="rId35"/>
    <p:sldId id="421" r:id="rId36"/>
  </p:sldIdLst>
  <p:sldSz cx="12192000" cy="6858000"/>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Kouame" initials="KK" lastIdx="1" clrIdx="0">
    <p:extLst>
      <p:ext uri="{19B8F6BF-5375-455C-9EA6-DF929625EA0E}">
        <p15:presenceInfo xmlns:p15="http://schemas.microsoft.com/office/powerpoint/2012/main" userId="S::kimberly.kouame@rotary.org::eb283f41-0df2-4798-bdec-ccec09b951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B5C"/>
    <a:srgbClr val="01B4E7"/>
    <a:srgbClr val="005DAA"/>
    <a:srgbClr val="009999"/>
    <a:srgbClr val="17458F"/>
    <a:srgbClr val="FF7600"/>
    <a:srgbClr val="F7A81B"/>
    <a:srgbClr val="687D90"/>
    <a:srgbClr val="872175"/>
    <a:srgbClr val="1A72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56052" autoAdjust="0"/>
  </p:normalViewPr>
  <p:slideViewPr>
    <p:cSldViewPr snapToGrid="0" showGuides="1">
      <p:cViewPr varScale="1">
        <p:scale>
          <a:sx n="60" d="100"/>
          <a:sy n="60" d="100"/>
        </p:scale>
        <p:origin x="2304" y="4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6430292972185E-2"/>
          <c:y val="3.4796998831096375E-2"/>
          <c:w val="0.90626486990025312"/>
          <c:h val="0.75866032557091689"/>
        </c:manualLayout>
      </c:layout>
      <c:barChart>
        <c:barDir val="col"/>
        <c:grouping val="stacked"/>
        <c:varyColors val="0"/>
        <c:ser>
          <c:idx val="0"/>
          <c:order val="0"/>
          <c:tx>
            <c:strRef>
              <c:f>Sheet1!$B$1</c:f>
              <c:strCache>
                <c:ptCount val="1"/>
                <c:pt idx="0">
                  <c:v>2018-20</c:v>
                </c:pt>
              </c:strCache>
            </c:strRef>
          </c:tx>
          <c:spPr>
            <a:solidFill>
              <a:srgbClr val="01B4E7"/>
            </a:solidFill>
            <a:ln>
              <a:noFill/>
            </a:ln>
            <a:effectLst/>
          </c:spPr>
          <c:invertIfNegative val="0"/>
          <c:cat>
            <c:numRef>
              <c:f>Sheet1!$A$2:$A$35</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cat>
          <c:val>
            <c:numRef>
              <c:f>Sheet1!$B$2:$B$35</c:f>
              <c:numCache>
                <c:formatCode>#,##0</c:formatCode>
                <c:ptCount val="34"/>
                <c:pt idx="0">
                  <c:v>5092</c:v>
                </c:pt>
                <c:pt idx="1">
                  <c:v>1579</c:v>
                </c:pt>
                <c:pt idx="2">
                  <c:v>1098</c:v>
                </c:pt>
                <c:pt idx="3">
                  <c:v>1086</c:v>
                </c:pt>
                <c:pt idx="4">
                  <c:v>2347</c:v>
                </c:pt>
                <c:pt idx="5">
                  <c:v>4730</c:v>
                </c:pt>
                <c:pt idx="6">
                  <c:v>1474</c:v>
                </c:pt>
                <c:pt idx="7">
                  <c:v>7275</c:v>
                </c:pt>
                <c:pt idx="8">
                  <c:v>7534</c:v>
                </c:pt>
                <c:pt idx="9">
                  <c:v>29163</c:v>
                </c:pt>
                <c:pt idx="10">
                  <c:v>141</c:v>
                </c:pt>
                <c:pt idx="11">
                  <c:v>87</c:v>
                </c:pt>
                <c:pt idx="12">
                  <c:v>1725</c:v>
                </c:pt>
                <c:pt idx="13">
                  <c:v>5352</c:v>
                </c:pt>
                <c:pt idx="14">
                  <c:v>1219</c:v>
                </c:pt>
                <c:pt idx="15">
                  <c:v>868</c:v>
                </c:pt>
                <c:pt idx="16">
                  <c:v>451</c:v>
                </c:pt>
                <c:pt idx="17">
                  <c:v>407</c:v>
                </c:pt>
                <c:pt idx="18">
                  <c:v>1848</c:v>
                </c:pt>
                <c:pt idx="19">
                  <c:v>3155</c:v>
                </c:pt>
                <c:pt idx="20">
                  <c:v>2049</c:v>
                </c:pt>
                <c:pt idx="21">
                  <c:v>24414</c:v>
                </c:pt>
                <c:pt idx="22">
                  <c:v>10279</c:v>
                </c:pt>
                <c:pt idx="23">
                  <c:v>10073</c:v>
                </c:pt>
                <c:pt idx="24">
                  <c:v>8822</c:v>
                </c:pt>
                <c:pt idx="25">
                  <c:v>3161</c:v>
                </c:pt>
                <c:pt idx="26">
                  <c:v>4364</c:v>
                </c:pt>
                <c:pt idx="27">
                  <c:v>5476</c:v>
                </c:pt>
                <c:pt idx="28">
                  <c:v>2405</c:v>
                </c:pt>
                <c:pt idx="29">
                  <c:v>2174</c:v>
                </c:pt>
                <c:pt idx="30">
                  <c:v>1459</c:v>
                </c:pt>
                <c:pt idx="31">
                  <c:v>4461</c:v>
                </c:pt>
                <c:pt idx="32">
                  <c:v>2918</c:v>
                </c:pt>
                <c:pt idx="33">
                  <c:v>3563</c:v>
                </c:pt>
              </c:numCache>
            </c:numRef>
          </c:val>
          <c:extLst>
            <c:ext xmlns:c16="http://schemas.microsoft.com/office/drawing/2014/chart" uri="{C3380CC4-5D6E-409C-BE32-E72D297353CC}">
              <c16:uniqueId val="{00000000-0C9D-4A07-9607-6DDBE6995553}"/>
            </c:ext>
          </c:extLst>
        </c:ser>
        <c:ser>
          <c:idx val="1"/>
          <c:order val="1"/>
          <c:tx>
            <c:strRef>
              <c:f>Sheet1!$C$1</c:f>
              <c:strCache>
                <c:ptCount val="1"/>
                <c:pt idx="0">
                  <c:v>2020-21</c:v>
                </c:pt>
              </c:strCache>
            </c:strRef>
          </c:tx>
          <c:spPr>
            <a:solidFill>
              <a:schemeClr val="accent2"/>
            </a:solidFill>
            <a:ln>
              <a:noFill/>
            </a:ln>
            <a:effectLst/>
          </c:spPr>
          <c:invertIfNegative val="0"/>
          <c:cat>
            <c:numRef>
              <c:f>Sheet1!$A$2:$A$35</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cat>
          <c:val>
            <c:numRef>
              <c:f>Sheet1!$C$2:$C$35</c:f>
              <c:numCache>
                <c:formatCode>#,##0</c:formatCode>
                <c:ptCount val="34"/>
                <c:pt idx="0">
                  <c:v>5895</c:v>
                </c:pt>
                <c:pt idx="1">
                  <c:v>2959</c:v>
                </c:pt>
                <c:pt idx="2">
                  <c:v>578</c:v>
                </c:pt>
                <c:pt idx="3">
                  <c:v>1901</c:v>
                </c:pt>
                <c:pt idx="4">
                  <c:v>2424</c:v>
                </c:pt>
                <c:pt idx="5">
                  <c:v>3613</c:v>
                </c:pt>
                <c:pt idx="6">
                  <c:v>1539</c:v>
                </c:pt>
                <c:pt idx="7">
                  <c:v>6051</c:v>
                </c:pt>
                <c:pt idx="8">
                  <c:v>10687</c:v>
                </c:pt>
                <c:pt idx="9">
                  <c:v>15161</c:v>
                </c:pt>
                <c:pt idx="10">
                  <c:v>365</c:v>
                </c:pt>
                <c:pt idx="11">
                  <c:v>91</c:v>
                </c:pt>
                <c:pt idx="12">
                  <c:v>2415</c:v>
                </c:pt>
                <c:pt idx="13">
                  <c:v>5260</c:v>
                </c:pt>
                <c:pt idx="14">
                  <c:v>1571</c:v>
                </c:pt>
                <c:pt idx="15">
                  <c:v>1604</c:v>
                </c:pt>
                <c:pt idx="16">
                  <c:v>794</c:v>
                </c:pt>
                <c:pt idx="17">
                  <c:v>614</c:v>
                </c:pt>
                <c:pt idx="18">
                  <c:v>3187</c:v>
                </c:pt>
                <c:pt idx="19">
                  <c:v>2686</c:v>
                </c:pt>
                <c:pt idx="20">
                  <c:v>2584</c:v>
                </c:pt>
                <c:pt idx="21">
                  <c:v>19683</c:v>
                </c:pt>
                <c:pt idx="22">
                  <c:v>14245</c:v>
                </c:pt>
                <c:pt idx="23">
                  <c:v>11038</c:v>
                </c:pt>
                <c:pt idx="24">
                  <c:v>15814</c:v>
                </c:pt>
                <c:pt idx="25">
                  <c:v>4452</c:v>
                </c:pt>
                <c:pt idx="26">
                  <c:v>6362</c:v>
                </c:pt>
                <c:pt idx="27">
                  <c:v>5545</c:v>
                </c:pt>
                <c:pt idx="28">
                  <c:v>2247</c:v>
                </c:pt>
                <c:pt idx="29">
                  <c:v>3243</c:v>
                </c:pt>
                <c:pt idx="30">
                  <c:v>1819</c:v>
                </c:pt>
                <c:pt idx="31">
                  <c:v>3623</c:v>
                </c:pt>
                <c:pt idx="32">
                  <c:v>4073</c:v>
                </c:pt>
                <c:pt idx="33">
                  <c:v>5930</c:v>
                </c:pt>
              </c:numCache>
            </c:numRef>
          </c:val>
          <c:extLst>
            <c:ext xmlns:c16="http://schemas.microsoft.com/office/drawing/2014/chart" uri="{C3380CC4-5D6E-409C-BE32-E72D297353CC}">
              <c16:uniqueId val="{00000001-0C9D-4A07-9607-6DDBE6995553}"/>
            </c:ext>
          </c:extLst>
        </c:ser>
        <c:ser>
          <c:idx val="2"/>
          <c:order val="2"/>
          <c:tx>
            <c:strRef>
              <c:f>Sheet1!$D$1</c:f>
              <c:strCache>
                <c:ptCount val="1"/>
                <c:pt idx="0">
                  <c:v>2021-22</c:v>
                </c:pt>
              </c:strCache>
            </c:strRef>
          </c:tx>
          <c:spPr>
            <a:solidFill>
              <a:schemeClr val="accent3"/>
            </a:solidFill>
            <a:ln>
              <a:noFill/>
            </a:ln>
            <a:effectLst/>
          </c:spPr>
          <c:invertIfNegative val="0"/>
          <c:cat>
            <c:numRef>
              <c:f>Sheet1!$A$2:$A$35</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cat>
          <c:val>
            <c:numRef>
              <c:f>Sheet1!$D$2:$D$35</c:f>
              <c:numCache>
                <c:formatCode>#,##0</c:formatCode>
                <c:ptCount val="34"/>
                <c:pt idx="0">
                  <c:v>7474</c:v>
                </c:pt>
                <c:pt idx="1">
                  <c:v>1825</c:v>
                </c:pt>
                <c:pt idx="2">
                  <c:v>1454</c:v>
                </c:pt>
                <c:pt idx="3">
                  <c:v>3087</c:v>
                </c:pt>
                <c:pt idx="4">
                  <c:v>2589</c:v>
                </c:pt>
                <c:pt idx="5">
                  <c:v>6518</c:v>
                </c:pt>
                <c:pt idx="6">
                  <c:v>2928</c:v>
                </c:pt>
                <c:pt idx="7">
                  <c:v>6966</c:v>
                </c:pt>
                <c:pt idx="8">
                  <c:v>15683</c:v>
                </c:pt>
                <c:pt idx="9">
                  <c:v>12193</c:v>
                </c:pt>
                <c:pt idx="10">
                  <c:v>457</c:v>
                </c:pt>
                <c:pt idx="11">
                  <c:v>172</c:v>
                </c:pt>
                <c:pt idx="12">
                  <c:v>2711</c:v>
                </c:pt>
                <c:pt idx="13">
                  <c:v>8654</c:v>
                </c:pt>
                <c:pt idx="14">
                  <c:v>1166</c:v>
                </c:pt>
                <c:pt idx="15">
                  <c:v>1878</c:v>
                </c:pt>
                <c:pt idx="16">
                  <c:v>528</c:v>
                </c:pt>
                <c:pt idx="17">
                  <c:v>674</c:v>
                </c:pt>
                <c:pt idx="18">
                  <c:v>3003</c:v>
                </c:pt>
                <c:pt idx="19">
                  <c:v>4069</c:v>
                </c:pt>
                <c:pt idx="20">
                  <c:v>2868</c:v>
                </c:pt>
                <c:pt idx="21">
                  <c:v>44315</c:v>
                </c:pt>
                <c:pt idx="22">
                  <c:v>12835</c:v>
                </c:pt>
                <c:pt idx="23">
                  <c:v>13237</c:v>
                </c:pt>
                <c:pt idx="24">
                  <c:v>14892</c:v>
                </c:pt>
                <c:pt idx="25">
                  <c:v>3865</c:v>
                </c:pt>
                <c:pt idx="26">
                  <c:v>4919</c:v>
                </c:pt>
                <c:pt idx="27">
                  <c:v>5694</c:v>
                </c:pt>
                <c:pt idx="28">
                  <c:v>1924</c:v>
                </c:pt>
                <c:pt idx="29">
                  <c:v>2824</c:v>
                </c:pt>
                <c:pt idx="30">
                  <c:v>3135</c:v>
                </c:pt>
                <c:pt idx="31">
                  <c:v>3533</c:v>
                </c:pt>
                <c:pt idx="32">
                  <c:v>2812</c:v>
                </c:pt>
                <c:pt idx="33">
                  <c:v>6352</c:v>
                </c:pt>
              </c:numCache>
            </c:numRef>
          </c:val>
          <c:extLst>
            <c:ext xmlns:c16="http://schemas.microsoft.com/office/drawing/2014/chart" uri="{C3380CC4-5D6E-409C-BE32-E72D297353CC}">
              <c16:uniqueId val="{00000002-0C9D-4A07-9607-6DDBE6995553}"/>
            </c:ext>
          </c:extLst>
        </c:ser>
        <c:ser>
          <c:idx val="3"/>
          <c:order val="3"/>
          <c:tx>
            <c:strRef>
              <c:f>Sheet1!$E$1</c:f>
              <c:strCache>
                <c:ptCount val="1"/>
                <c:pt idx="0">
                  <c:v>2022-23</c:v>
                </c:pt>
              </c:strCache>
            </c:strRef>
          </c:tx>
          <c:spPr>
            <a:solidFill>
              <a:schemeClr val="accent4"/>
            </a:solidFill>
            <a:ln>
              <a:noFill/>
            </a:ln>
            <a:effectLst/>
          </c:spPr>
          <c:invertIfNegative val="0"/>
          <c:cat>
            <c:numRef>
              <c:f>Sheet1!$A$2:$A$35</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cat>
          <c:val>
            <c:numRef>
              <c:f>Sheet1!$E$2:$E$35</c:f>
              <c:numCache>
                <c:formatCode>#,##0</c:formatCode>
                <c:ptCount val="34"/>
                <c:pt idx="0">
                  <c:v>6449</c:v>
                </c:pt>
                <c:pt idx="1">
                  <c:v>2604</c:v>
                </c:pt>
                <c:pt idx="2">
                  <c:v>1353</c:v>
                </c:pt>
                <c:pt idx="3">
                  <c:v>3408</c:v>
                </c:pt>
                <c:pt idx="4">
                  <c:v>4938</c:v>
                </c:pt>
                <c:pt idx="5">
                  <c:v>5270</c:v>
                </c:pt>
                <c:pt idx="6">
                  <c:v>4327</c:v>
                </c:pt>
                <c:pt idx="7">
                  <c:v>5348</c:v>
                </c:pt>
                <c:pt idx="8">
                  <c:v>4933</c:v>
                </c:pt>
                <c:pt idx="9">
                  <c:v>36092</c:v>
                </c:pt>
                <c:pt idx="10">
                  <c:v>554</c:v>
                </c:pt>
                <c:pt idx="11">
                  <c:v>1631</c:v>
                </c:pt>
                <c:pt idx="12">
                  <c:v>2182</c:v>
                </c:pt>
                <c:pt idx="13">
                  <c:v>10171</c:v>
                </c:pt>
                <c:pt idx="14">
                  <c:v>1127</c:v>
                </c:pt>
                <c:pt idx="15">
                  <c:v>1092</c:v>
                </c:pt>
                <c:pt idx="16">
                  <c:v>580</c:v>
                </c:pt>
                <c:pt idx="17">
                  <c:v>722</c:v>
                </c:pt>
                <c:pt idx="18">
                  <c:v>3305</c:v>
                </c:pt>
                <c:pt idx="19">
                  <c:v>4035</c:v>
                </c:pt>
                <c:pt idx="20">
                  <c:v>4673</c:v>
                </c:pt>
                <c:pt idx="21">
                  <c:v>38705</c:v>
                </c:pt>
                <c:pt idx="22">
                  <c:v>21588</c:v>
                </c:pt>
                <c:pt idx="23">
                  <c:v>14689</c:v>
                </c:pt>
                <c:pt idx="24">
                  <c:v>18195</c:v>
                </c:pt>
                <c:pt idx="25">
                  <c:v>4081</c:v>
                </c:pt>
                <c:pt idx="26">
                  <c:v>4886</c:v>
                </c:pt>
                <c:pt idx="27">
                  <c:v>4406</c:v>
                </c:pt>
                <c:pt idx="28">
                  <c:v>2624</c:v>
                </c:pt>
                <c:pt idx="29">
                  <c:v>2327</c:v>
                </c:pt>
                <c:pt idx="30">
                  <c:v>2879</c:v>
                </c:pt>
                <c:pt idx="31">
                  <c:v>3987</c:v>
                </c:pt>
                <c:pt idx="32">
                  <c:v>3532</c:v>
                </c:pt>
                <c:pt idx="33">
                  <c:v>8863</c:v>
                </c:pt>
              </c:numCache>
            </c:numRef>
          </c:val>
          <c:extLst>
            <c:ext xmlns:c16="http://schemas.microsoft.com/office/drawing/2014/chart" uri="{C3380CC4-5D6E-409C-BE32-E72D297353CC}">
              <c16:uniqueId val="{00000000-2BF3-4CA8-9CB6-4C391B21BF82}"/>
            </c:ext>
          </c:extLst>
        </c:ser>
        <c:dLbls>
          <c:showLegendKey val="0"/>
          <c:showVal val="0"/>
          <c:showCatName val="0"/>
          <c:showSerName val="0"/>
          <c:showPercent val="0"/>
          <c:showBubbleSize val="0"/>
        </c:dLbls>
        <c:gapWidth val="150"/>
        <c:overlap val="100"/>
        <c:axId val="664761416"/>
        <c:axId val="664763056"/>
      </c:barChart>
      <c:catAx>
        <c:axId val="66476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64763056"/>
        <c:crosses val="autoZero"/>
        <c:auto val="1"/>
        <c:lblAlgn val="ctr"/>
        <c:lblOffset val="100"/>
        <c:noMultiLvlLbl val="0"/>
      </c:catAx>
      <c:valAx>
        <c:axId val="66476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64761416"/>
        <c:crosses val="autoZero"/>
        <c:crossBetween val="between"/>
      </c:valAx>
      <c:spPr>
        <a:noFill/>
        <a:ln>
          <a:noFill/>
        </a:ln>
        <a:effectLst/>
      </c:spPr>
    </c:plotArea>
    <c:legend>
      <c:legendPos val="b"/>
      <c:layout>
        <c:manualLayout>
          <c:xMode val="edge"/>
          <c:yMode val="edge"/>
          <c:x val="0.3625475598682632"/>
          <c:y val="0.90089246361871012"/>
          <c:w val="0.42490139741964755"/>
          <c:h val="6.324844220607109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6430292972185E-2"/>
          <c:y val="3.4796998831096375E-2"/>
          <c:w val="0.90626486990025312"/>
          <c:h val="0.75866032557091689"/>
        </c:manualLayout>
      </c:layout>
      <c:barChart>
        <c:barDir val="col"/>
        <c:grouping val="stacked"/>
        <c:varyColors val="0"/>
        <c:ser>
          <c:idx val="0"/>
          <c:order val="0"/>
          <c:tx>
            <c:strRef>
              <c:f>Sheet1!$B$1</c:f>
              <c:strCache>
                <c:ptCount val="1"/>
                <c:pt idx="0">
                  <c:v>2018-20</c:v>
                </c:pt>
              </c:strCache>
            </c:strRef>
          </c:tx>
          <c:spPr>
            <a:solidFill>
              <a:srgbClr val="01B4E7"/>
            </a:solidFill>
            <a:ln>
              <a:noFill/>
            </a:ln>
            <a:effectLst/>
          </c:spPr>
          <c:invertIfNegative val="0"/>
          <c:cat>
            <c:numRef>
              <c:f>Sheet1!$A$2:$A$11</c:f>
              <c:numCache>
                <c:formatCode>General</c:formatCode>
                <c:ptCount val="10"/>
                <c:pt idx="0">
                  <c:v>25</c:v>
                </c:pt>
                <c:pt idx="1">
                  <c:v>26</c:v>
                </c:pt>
                <c:pt idx="2">
                  <c:v>27</c:v>
                </c:pt>
                <c:pt idx="3">
                  <c:v>28</c:v>
                </c:pt>
                <c:pt idx="4">
                  <c:v>29</c:v>
                </c:pt>
                <c:pt idx="5">
                  <c:v>30</c:v>
                </c:pt>
                <c:pt idx="6">
                  <c:v>31</c:v>
                </c:pt>
                <c:pt idx="7">
                  <c:v>32</c:v>
                </c:pt>
                <c:pt idx="8">
                  <c:v>33</c:v>
                </c:pt>
                <c:pt idx="9">
                  <c:v>34</c:v>
                </c:pt>
              </c:numCache>
            </c:numRef>
          </c:cat>
          <c:val>
            <c:numRef>
              <c:f>Sheet1!$B$2:$B$11</c:f>
              <c:numCache>
                <c:formatCode>#,##0</c:formatCode>
                <c:ptCount val="10"/>
                <c:pt idx="0">
                  <c:v>8822</c:v>
                </c:pt>
                <c:pt idx="1">
                  <c:v>3161</c:v>
                </c:pt>
                <c:pt idx="2">
                  <c:v>4364</c:v>
                </c:pt>
                <c:pt idx="3">
                  <c:v>5476</c:v>
                </c:pt>
                <c:pt idx="4">
                  <c:v>2405</c:v>
                </c:pt>
                <c:pt idx="5">
                  <c:v>2174</c:v>
                </c:pt>
                <c:pt idx="6">
                  <c:v>1459</c:v>
                </c:pt>
                <c:pt idx="7">
                  <c:v>4461</c:v>
                </c:pt>
                <c:pt idx="8">
                  <c:v>2918</c:v>
                </c:pt>
                <c:pt idx="9">
                  <c:v>3563</c:v>
                </c:pt>
              </c:numCache>
            </c:numRef>
          </c:val>
          <c:extLst>
            <c:ext xmlns:c16="http://schemas.microsoft.com/office/drawing/2014/chart" uri="{C3380CC4-5D6E-409C-BE32-E72D297353CC}">
              <c16:uniqueId val="{00000000-0C9D-4A07-9607-6DDBE6995553}"/>
            </c:ext>
          </c:extLst>
        </c:ser>
        <c:ser>
          <c:idx val="1"/>
          <c:order val="1"/>
          <c:tx>
            <c:strRef>
              <c:f>Sheet1!$C$1</c:f>
              <c:strCache>
                <c:ptCount val="1"/>
                <c:pt idx="0">
                  <c:v>2020-21</c:v>
                </c:pt>
              </c:strCache>
            </c:strRef>
          </c:tx>
          <c:spPr>
            <a:solidFill>
              <a:schemeClr val="accent2"/>
            </a:solidFill>
            <a:ln>
              <a:noFill/>
            </a:ln>
            <a:effectLst/>
          </c:spPr>
          <c:invertIfNegative val="0"/>
          <c:cat>
            <c:numRef>
              <c:f>Sheet1!$A$2:$A$11</c:f>
              <c:numCache>
                <c:formatCode>General</c:formatCode>
                <c:ptCount val="10"/>
                <c:pt idx="0">
                  <c:v>25</c:v>
                </c:pt>
                <c:pt idx="1">
                  <c:v>26</c:v>
                </c:pt>
                <c:pt idx="2">
                  <c:v>27</c:v>
                </c:pt>
                <c:pt idx="3">
                  <c:v>28</c:v>
                </c:pt>
                <c:pt idx="4">
                  <c:v>29</c:v>
                </c:pt>
                <c:pt idx="5">
                  <c:v>30</c:v>
                </c:pt>
                <c:pt idx="6">
                  <c:v>31</c:v>
                </c:pt>
                <c:pt idx="7">
                  <c:v>32</c:v>
                </c:pt>
                <c:pt idx="8">
                  <c:v>33</c:v>
                </c:pt>
                <c:pt idx="9">
                  <c:v>34</c:v>
                </c:pt>
              </c:numCache>
            </c:numRef>
          </c:cat>
          <c:val>
            <c:numRef>
              <c:f>Sheet1!$C$2:$C$11</c:f>
              <c:numCache>
                <c:formatCode>#,##0</c:formatCode>
                <c:ptCount val="10"/>
                <c:pt idx="0">
                  <c:v>15814</c:v>
                </c:pt>
                <c:pt idx="1">
                  <c:v>4452</c:v>
                </c:pt>
                <c:pt idx="2">
                  <c:v>6362</c:v>
                </c:pt>
                <c:pt idx="3">
                  <c:v>5545</c:v>
                </c:pt>
                <c:pt idx="4">
                  <c:v>2247</c:v>
                </c:pt>
                <c:pt idx="5">
                  <c:v>3243</c:v>
                </c:pt>
                <c:pt idx="6">
                  <c:v>1819</c:v>
                </c:pt>
                <c:pt idx="7">
                  <c:v>3623</c:v>
                </c:pt>
                <c:pt idx="8">
                  <c:v>4073</c:v>
                </c:pt>
                <c:pt idx="9">
                  <c:v>5930</c:v>
                </c:pt>
              </c:numCache>
            </c:numRef>
          </c:val>
          <c:extLst>
            <c:ext xmlns:c16="http://schemas.microsoft.com/office/drawing/2014/chart" uri="{C3380CC4-5D6E-409C-BE32-E72D297353CC}">
              <c16:uniqueId val="{00000001-0C9D-4A07-9607-6DDBE6995553}"/>
            </c:ext>
          </c:extLst>
        </c:ser>
        <c:ser>
          <c:idx val="2"/>
          <c:order val="2"/>
          <c:tx>
            <c:strRef>
              <c:f>Sheet1!$D$1</c:f>
              <c:strCache>
                <c:ptCount val="1"/>
                <c:pt idx="0">
                  <c:v>2021-22</c:v>
                </c:pt>
              </c:strCache>
            </c:strRef>
          </c:tx>
          <c:spPr>
            <a:solidFill>
              <a:schemeClr val="accent3"/>
            </a:solidFill>
            <a:ln>
              <a:noFill/>
            </a:ln>
            <a:effectLst/>
          </c:spPr>
          <c:invertIfNegative val="0"/>
          <c:cat>
            <c:numRef>
              <c:f>Sheet1!$A$2:$A$11</c:f>
              <c:numCache>
                <c:formatCode>General</c:formatCode>
                <c:ptCount val="10"/>
                <c:pt idx="0">
                  <c:v>25</c:v>
                </c:pt>
                <c:pt idx="1">
                  <c:v>26</c:v>
                </c:pt>
                <c:pt idx="2">
                  <c:v>27</c:v>
                </c:pt>
                <c:pt idx="3">
                  <c:v>28</c:v>
                </c:pt>
                <c:pt idx="4">
                  <c:v>29</c:v>
                </c:pt>
                <c:pt idx="5">
                  <c:v>30</c:v>
                </c:pt>
                <c:pt idx="6">
                  <c:v>31</c:v>
                </c:pt>
                <c:pt idx="7">
                  <c:v>32</c:v>
                </c:pt>
                <c:pt idx="8">
                  <c:v>33</c:v>
                </c:pt>
                <c:pt idx="9">
                  <c:v>34</c:v>
                </c:pt>
              </c:numCache>
            </c:numRef>
          </c:cat>
          <c:val>
            <c:numRef>
              <c:f>Sheet1!$D$2:$D$11</c:f>
              <c:numCache>
                <c:formatCode>#,##0</c:formatCode>
                <c:ptCount val="10"/>
                <c:pt idx="0">
                  <c:v>14892</c:v>
                </c:pt>
                <c:pt idx="1">
                  <c:v>3865</c:v>
                </c:pt>
                <c:pt idx="2">
                  <c:v>4919</c:v>
                </c:pt>
                <c:pt idx="3">
                  <c:v>5694</c:v>
                </c:pt>
                <c:pt idx="4">
                  <c:v>1924</c:v>
                </c:pt>
                <c:pt idx="5">
                  <c:v>2824</c:v>
                </c:pt>
                <c:pt idx="6">
                  <c:v>3135</c:v>
                </c:pt>
                <c:pt idx="7">
                  <c:v>3533</c:v>
                </c:pt>
                <c:pt idx="8">
                  <c:v>2812</c:v>
                </c:pt>
                <c:pt idx="9">
                  <c:v>6352</c:v>
                </c:pt>
              </c:numCache>
            </c:numRef>
          </c:val>
          <c:extLst>
            <c:ext xmlns:c16="http://schemas.microsoft.com/office/drawing/2014/chart" uri="{C3380CC4-5D6E-409C-BE32-E72D297353CC}">
              <c16:uniqueId val="{00000002-0C9D-4A07-9607-6DDBE6995553}"/>
            </c:ext>
          </c:extLst>
        </c:ser>
        <c:ser>
          <c:idx val="3"/>
          <c:order val="3"/>
          <c:tx>
            <c:strRef>
              <c:f>Sheet1!$E$1</c:f>
              <c:strCache>
                <c:ptCount val="1"/>
                <c:pt idx="0">
                  <c:v>2022-23</c:v>
                </c:pt>
              </c:strCache>
            </c:strRef>
          </c:tx>
          <c:spPr>
            <a:solidFill>
              <a:schemeClr val="accent4"/>
            </a:solidFill>
            <a:ln>
              <a:noFill/>
            </a:ln>
            <a:effectLst/>
          </c:spPr>
          <c:invertIfNegative val="0"/>
          <c:cat>
            <c:numRef>
              <c:f>Sheet1!$A$2:$A$11</c:f>
              <c:numCache>
                <c:formatCode>General</c:formatCode>
                <c:ptCount val="10"/>
                <c:pt idx="0">
                  <c:v>25</c:v>
                </c:pt>
                <c:pt idx="1">
                  <c:v>26</c:v>
                </c:pt>
                <c:pt idx="2">
                  <c:v>27</c:v>
                </c:pt>
                <c:pt idx="3">
                  <c:v>28</c:v>
                </c:pt>
                <c:pt idx="4">
                  <c:v>29</c:v>
                </c:pt>
                <c:pt idx="5">
                  <c:v>30</c:v>
                </c:pt>
                <c:pt idx="6">
                  <c:v>31</c:v>
                </c:pt>
                <c:pt idx="7">
                  <c:v>32</c:v>
                </c:pt>
                <c:pt idx="8">
                  <c:v>33</c:v>
                </c:pt>
                <c:pt idx="9">
                  <c:v>34</c:v>
                </c:pt>
              </c:numCache>
            </c:numRef>
          </c:cat>
          <c:val>
            <c:numRef>
              <c:f>Sheet1!$E$2:$E$11</c:f>
              <c:numCache>
                <c:formatCode>#,##0</c:formatCode>
                <c:ptCount val="10"/>
                <c:pt idx="0">
                  <c:v>18195</c:v>
                </c:pt>
                <c:pt idx="1">
                  <c:v>4081</c:v>
                </c:pt>
                <c:pt idx="2">
                  <c:v>4886</c:v>
                </c:pt>
                <c:pt idx="3">
                  <c:v>4406</c:v>
                </c:pt>
                <c:pt idx="4">
                  <c:v>2624</c:v>
                </c:pt>
                <c:pt idx="5">
                  <c:v>2327</c:v>
                </c:pt>
                <c:pt idx="6">
                  <c:v>2879</c:v>
                </c:pt>
                <c:pt idx="7">
                  <c:v>3987</c:v>
                </c:pt>
                <c:pt idx="8">
                  <c:v>3532</c:v>
                </c:pt>
                <c:pt idx="9">
                  <c:v>8863</c:v>
                </c:pt>
              </c:numCache>
            </c:numRef>
          </c:val>
          <c:extLst>
            <c:ext xmlns:c16="http://schemas.microsoft.com/office/drawing/2014/chart" uri="{C3380CC4-5D6E-409C-BE32-E72D297353CC}">
              <c16:uniqueId val="{00000000-2BF3-4CA8-9CB6-4C391B21BF82}"/>
            </c:ext>
          </c:extLst>
        </c:ser>
        <c:dLbls>
          <c:showLegendKey val="0"/>
          <c:showVal val="0"/>
          <c:showCatName val="0"/>
          <c:showSerName val="0"/>
          <c:showPercent val="0"/>
          <c:showBubbleSize val="0"/>
        </c:dLbls>
        <c:gapWidth val="150"/>
        <c:overlap val="100"/>
        <c:axId val="664761416"/>
        <c:axId val="664763056"/>
      </c:barChart>
      <c:catAx>
        <c:axId val="66476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64763056"/>
        <c:crosses val="autoZero"/>
        <c:auto val="1"/>
        <c:lblAlgn val="ctr"/>
        <c:lblOffset val="100"/>
        <c:noMultiLvlLbl val="0"/>
      </c:catAx>
      <c:valAx>
        <c:axId val="66476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64761416"/>
        <c:crosses val="autoZero"/>
        <c:crossBetween val="between"/>
      </c:valAx>
      <c:spPr>
        <a:noFill/>
        <a:ln>
          <a:noFill/>
        </a:ln>
        <a:effectLst/>
      </c:spPr>
    </c:plotArea>
    <c:legend>
      <c:legendPos val="b"/>
      <c:layout>
        <c:manualLayout>
          <c:xMode val="edge"/>
          <c:yMode val="edge"/>
          <c:x val="0.3625475598682632"/>
          <c:y val="0.90089246361871012"/>
          <c:w val="0.42490139741964755"/>
          <c:h val="6.324844220607109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2018-19</c:v>
                </c:pt>
              </c:strCache>
            </c:strRef>
          </c:tx>
          <c:spPr>
            <a:solidFill>
              <a:srgbClr val="17458F"/>
            </a:solidFill>
          </c:spPr>
          <c:dPt>
            <c:idx val="0"/>
            <c:bubble3D val="0"/>
            <c:spPr>
              <a:solidFill>
                <a:srgbClr val="17458F"/>
              </a:solidFill>
              <a:ln>
                <a:noFill/>
              </a:ln>
              <a:effectLst/>
            </c:spPr>
            <c:extLst>
              <c:ext xmlns:c16="http://schemas.microsoft.com/office/drawing/2014/chart" uri="{C3380CC4-5D6E-409C-BE32-E72D297353CC}">
                <c16:uniqueId val="{00000001-97AA-4DA0-BAF5-0CF6E1DA893A}"/>
              </c:ext>
            </c:extLst>
          </c:dPt>
          <c:dPt>
            <c:idx val="1"/>
            <c:bubble3D val="0"/>
            <c:spPr>
              <a:solidFill>
                <a:srgbClr val="F7A81B"/>
              </a:solidFill>
              <a:ln>
                <a:noFill/>
              </a:ln>
              <a:effectLst/>
            </c:spPr>
            <c:extLst>
              <c:ext xmlns:c16="http://schemas.microsoft.com/office/drawing/2014/chart" uri="{C3380CC4-5D6E-409C-BE32-E72D297353CC}">
                <c16:uniqueId val="{00000003-97AA-4DA0-BAF5-0CF6E1DA893A}"/>
              </c:ext>
            </c:extLst>
          </c:dPt>
          <c:cat>
            <c:strRef>
              <c:f>Sheet1!$A$2:$A$3</c:f>
              <c:strCache>
                <c:ptCount val="2"/>
                <c:pt idx="0">
                  <c:v>Clubs not using the LC</c:v>
                </c:pt>
                <c:pt idx="1">
                  <c:v>Clubs using the LC</c:v>
                </c:pt>
              </c:strCache>
            </c:strRef>
          </c:cat>
          <c:val>
            <c:numRef>
              <c:f>Sheet1!$B$2:$B$3</c:f>
              <c:numCache>
                <c:formatCode>#,##0</c:formatCode>
                <c:ptCount val="2"/>
                <c:pt idx="0">
                  <c:v>20424</c:v>
                </c:pt>
                <c:pt idx="1">
                  <c:v>15656</c:v>
                </c:pt>
              </c:numCache>
            </c:numRef>
          </c:val>
          <c:extLst>
            <c:ext xmlns:c16="http://schemas.microsoft.com/office/drawing/2014/chart" uri="{C3380CC4-5D6E-409C-BE32-E72D297353CC}">
              <c16:uniqueId val="{00000004-97AA-4DA0-BAF5-0CF6E1DA893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2020-21</c:v>
                </c:pt>
              </c:strCache>
            </c:strRef>
          </c:tx>
          <c:spPr>
            <a:solidFill>
              <a:srgbClr val="17458F"/>
            </a:solidFill>
          </c:spPr>
          <c:dPt>
            <c:idx val="0"/>
            <c:bubble3D val="0"/>
            <c:spPr>
              <a:solidFill>
                <a:srgbClr val="17458F"/>
              </a:solidFill>
              <a:ln>
                <a:noFill/>
              </a:ln>
              <a:effectLst/>
            </c:spPr>
            <c:extLst>
              <c:ext xmlns:c16="http://schemas.microsoft.com/office/drawing/2014/chart" uri="{C3380CC4-5D6E-409C-BE32-E72D297353CC}">
                <c16:uniqueId val="{00000001-461A-4E65-9706-9036A8E5DBA7}"/>
              </c:ext>
            </c:extLst>
          </c:dPt>
          <c:dPt>
            <c:idx val="1"/>
            <c:bubble3D val="0"/>
            <c:spPr>
              <a:solidFill>
                <a:srgbClr val="F7A81B"/>
              </a:solidFill>
              <a:ln>
                <a:noFill/>
              </a:ln>
              <a:effectLst/>
            </c:spPr>
            <c:extLst>
              <c:ext xmlns:c16="http://schemas.microsoft.com/office/drawing/2014/chart" uri="{C3380CC4-5D6E-409C-BE32-E72D297353CC}">
                <c16:uniqueId val="{00000003-461A-4E65-9706-9036A8E5DBA7}"/>
              </c:ext>
            </c:extLst>
          </c:dPt>
          <c:cat>
            <c:strRef>
              <c:f>Sheet1!$A$2:$A$3</c:f>
              <c:strCache>
                <c:ptCount val="2"/>
                <c:pt idx="0">
                  <c:v>Clubs not using the LC</c:v>
                </c:pt>
                <c:pt idx="1">
                  <c:v>Clubs using the LC</c:v>
                </c:pt>
              </c:strCache>
            </c:strRef>
          </c:cat>
          <c:val>
            <c:numRef>
              <c:f>Sheet1!$B$2:$B$3</c:f>
              <c:numCache>
                <c:formatCode>#,##0</c:formatCode>
                <c:ptCount val="2"/>
                <c:pt idx="0">
                  <c:v>17846</c:v>
                </c:pt>
                <c:pt idx="1">
                  <c:v>18325</c:v>
                </c:pt>
              </c:numCache>
            </c:numRef>
          </c:val>
          <c:extLst>
            <c:ext xmlns:c16="http://schemas.microsoft.com/office/drawing/2014/chart" uri="{C3380CC4-5D6E-409C-BE32-E72D297353CC}">
              <c16:uniqueId val="{00000004-461A-4E65-9706-9036A8E5DBA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566767082861"/>
          <c:y val="0.11014135796580368"/>
          <c:w val="0.77145346791040681"/>
          <c:h val="0.87246790130275365"/>
        </c:manualLayout>
      </c:layout>
      <c:pieChart>
        <c:varyColors val="1"/>
        <c:ser>
          <c:idx val="0"/>
          <c:order val="0"/>
          <c:tx>
            <c:strRef>
              <c:f>Sheet1!$B$1</c:f>
              <c:strCache>
                <c:ptCount val="1"/>
                <c:pt idx="0">
                  <c:v>2018-19</c:v>
                </c:pt>
              </c:strCache>
            </c:strRef>
          </c:tx>
          <c:spPr>
            <a:solidFill>
              <a:srgbClr val="17458F"/>
            </a:solidFill>
          </c:spPr>
          <c:dPt>
            <c:idx val="0"/>
            <c:bubble3D val="0"/>
            <c:spPr>
              <a:solidFill>
                <a:srgbClr val="17458F"/>
              </a:solidFill>
              <a:ln>
                <a:noFill/>
              </a:ln>
              <a:effectLst/>
            </c:spPr>
            <c:extLst>
              <c:ext xmlns:c16="http://schemas.microsoft.com/office/drawing/2014/chart" uri="{C3380CC4-5D6E-409C-BE32-E72D297353CC}">
                <c16:uniqueId val="{00000001-6715-491A-A18A-6892221D1740}"/>
              </c:ext>
            </c:extLst>
          </c:dPt>
          <c:dPt>
            <c:idx val="1"/>
            <c:bubble3D val="0"/>
            <c:spPr>
              <a:solidFill>
                <a:srgbClr val="F7A81B"/>
              </a:solidFill>
              <a:ln>
                <a:noFill/>
              </a:ln>
              <a:effectLst/>
            </c:spPr>
            <c:extLst>
              <c:ext xmlns:c16="http://schemas.microsoft.com/office/drawing/2014/chart" uri="{C3380CC4-5D6E-409C-BE32-E72D297353CC}">
                <c16:uniqueId val="{00000003-6715-491A-A18A-6892221D1740}"/>
              </c:ext>
            </c:extLst>
          </c:dPt>
          <c:cat>
            <c:strRef>
              <c:f>Sheet1!$A$2:$A$3</c:f>
              <c:strCache>
                <c:ptCount val="2"/>
                <c:pt idx="0">
                  <c:v>Clubs not using the LC</c:v>
                </c:pt>
                <c:pt idx="1">
                  <c:v>Clubs using the LC</c:v>
                </c:pt>
              </c:strCache>
            </c:strRef>
          </c:cat>
          <c:val>
            <c:numRef>
              <c:f>Sheet1!$B$2:$B$3</c:f>
              <c:numCache>
                <c:formatCode>#,##0</c:formatCode>
                <c:ptCount val="2"/>
                <c:pt idx="0">
                  <c:v>25189</c:v>
                </c:pt>
                <c:pt idx="1">
                  <c:v>22766</c:v>
                </c:pt>
              </c:numCache>
            </c:numRef>
          </c:val>
          <c:extLst>
            <c:ext xmlns:c16="http://schemas.microsoft.com/office/drawing/2014/chart" uri="{C3380CC4-5D6E-409C-BE32-E72D297353CC}">
              <c16:uniqueId val="{00000004-6715-491A-A18A-6892221D174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2018-19</c:v>
                </c:pt>
              </c:strCache>
            </c:strRef>
          </c:tx>
          <c:spPr>
            <a:solidFill>
              <a:srgbClr val="17458F"/>
            </a:solidFill>
          </c:spPr>
          <c:dPt>
            <c:idx val="0"/>
            <c:bubble3D val="0"/>
            <c:spPr>
              <a:solidFill>
                <a:srgbClr val="17458F"/>
              </a:solidFill>
              <a:ln>
                <a:noFill/>
              </a:ln>
              <a:effectLst/>
            </c:spPr>
            <c:extLst>
              <c:ext xmlns:c16="http://schemas.microsoft.com/office/drawing/2014/chart" uri="{C3380CC4-5D6E-409C-BE32-E72D297353CC}">
                <c16:uniqueId val="{00000001-5EE4-4D48-BA31-1EFC27F0606D}"/>
              </c:ext>
            </c:extLst>
          </c:dPt>
          <c:dPt>
            <c:idx val="1"/>
            <c:bubble3D val="0"/>
            <c:spPr>
              <a:solidFill>
                <a:srgbClr val="F7A81B"/>
              </a:solidFill>
              <a:ln>
                <a:noFill/>
              </a:ln>
              <a:effectLst/>
            </c:spPr>
            <c:extLst>
              <c:ext xmlns:c16="http://schemas.microsoft.com/office/drawing/2014/chart" uri="{C3380CC4-5D6E-409C-BE32-E72D297353CC}">
                <c16:uniqueId val="{00000000-5EE4-4D48-BA31-1EFC27F0606D}"/>
              </c:ext>
            </c:extLst>
          </c:dPt>
          <c:cat>
            <c:strRef>
              <c:f>Sheet1!$A$2:$A$3</c:f>
              <c:strCache>
                <c:ptCount val="2"/>
                <c:pt idx="0">
                  <c:v>Clubs not using the LC</c:v>
                </c:pt>
                <c:pt idx="1">
                  <c:v>Clubs using the LC</c:v>
                </c:pt>
              </c:strCache>
            </c:strRef>
          </c:cat>
          <c:val>
            <c:numRef>
              <c:f>Sheet1!$B$2:$B$3</c:f>
              <c:numCache>
                <c:formatCode>#,##0</c:formatCode>
                <c:ptCount val="2"/>
                <c:pt idx="0">
                  <c:v>30496</c:v>
                </c:pt>
                <c:pt idx="1">
                  <c:v>5684</c:v>
                </c:pt>
              </c:numCache>
            </c:numRef>
          </c:val>
          <c:extLst>
            <c:ext xmlns:c16="http://schemas.microsoft.com/office/drawing/2014/chart" uri="{C3380CC4-5D6E-409C-BE32-E72D297353CC}">
              <c16:uniqueId val="{00000000-6E01-4F9F-ABCD-CF59E7A5A1D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566767082861"/>
          <c:y val="0.11014135796580368"/>
          <c:w val="0.77145346791040681"/>
          <c:h val="0.87246790130275365"/>
        </c:manualLayout>
      </c:layout>
      <c:pieChart>
        <c:varyColors val="1"/>
        <c:ser>
          <c:idx val="0"/>
          <c:order val="0"/>
          <c:tx>
            <c:strRef>
              <c:f>Sheet1!$B$1</c:f>
              <c:strCache>
                <c:ptCount val="1"/>
                <c:pt idx="0">
                  <c:v>2018-19</c:v>
                </c:pt>
              </c:strCache>
            </c:strRef>
          </c:tx>
          <c:spPr>
            <a:solidFill>
              <a:srgbClr val="17458F"/>
            </a:solidFill>
          </c:spPr>
          <c:dPt>
            <c:idx val="0"/>
            <c:bubble3D val="0"/>
            <c:spPr>
              <a:solidFill>
                <a:srgbClr val="17458F"/>
              </a:solidFill>
              <a:ln>
                <a:noFill/>
              </a:ln>
              <a:effectLst/>
            </c:spPr>
            <c:extLst>
              <c:ext xmlns:c16="http://schemas.microsoft.com/office/drawing/2014/chart" uri="{C3380CC4-5D6E-409C-BE32-E72D297353CC}">
                <c16:uniqueId val="{00000001-F7AD-407B-ACD2-A82E39F328F8}"/>
              </c:ext>
            </c:extLst>
          </c:dPt>
          <c:dPt>
            <c:idx val="1"/>
            <c:bubble3D val="0"/>
            <c:spPr>
              <a:solidFill>
                <a:srgbClr val="F7A81B"/>
              </a:solidFill>
              <a:ln>
                <a:noFill/>
              </a:ln>
              <a:effectLst/>
            </c:spPr>
            <c:extLst>
              <c:ext xmlns:c16="http://schemas.microsoft.com/office/drawing/2014/chart" uri="{C3380CC4-5D6E-409C-BE32-E72D297353CC}">
                <c16:uniqueId val="{00000003-F7AD-407B-ACD2-A82E39F328F8}"/>
              </c:ext>
            </c:extLst>
          </c:dPt>
          <c:dLbls>
            <c:dLbl>
              <c:idx val="0"/>
              <c:layout>
                <c:manualLayout>
                  <c:x val="-0.10395328084244318"/>
                  <c:y val="-0.14361011357753919"/>
                </c:manualLayout>
              </c:layout>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3979032769590234"/>
                      <c:h val="0.38597785445409005"/>
                    </c:manualLayout>
                  </c15:layout>
                </c:ext>
                <c:ext xmlns:c16="http://schemas.microsoft.com/office/drawing/2014/chart" uri="{C3380CC4-5D6E-409C-BE32-E72D297353CC}">
                  <c16:uniqueId val="{00000001-F7AD-407B-ACD2-A82E39F328F8}"/>
                </c:ext>
              </c:extLst>
            </c:dLbl>
            <c:dLbl>
              <c:idx val="1"/>
              <c:layout>
                <c:manualLayout>
                  <c:x val="0.25909327003359156"/>
                  <c:y val="0.1274748702705335"/>
                </c:manualLayout>
              </c:layout>
              <c:spPr>
                <a:noFill/>
                <a:ln>
                  <a:noFill/>
                </a:ln>
                <a:effectLst/>
              </c:spPr>
              <c:txPr>
                <a:bodyPr wrap="square" lIns="38100" tIns="19050" rIns="38100" bIns="19050" anchor="ctr">
                  <a:spAutoFit/>
                </a:bodyPr>
                <a:lstStyle/>
                <a:p>
                  <a:pPr>
                    <a:defRPr sz="1800" b="1">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2101269878254787"/>
                      <c:h val="0.25426434329023145"/>
                    </c:manualLayout>
                  </c15:layout>
                </c:ext>
                <c:ext xmlns:c16="http://schemas.microsoft.com/office/drawing/2014/chart" uri="{C3380CC4-5D6E-409C-BE32-E72D297353CC}">
                  <c16:uniqueId val="{00000003-F7AD-407B-ACD2-A82E39F328F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Clubs not using the LC</c:v>
                </c:pt>
                <c:pt idx="1">
                  <c:v>Clubs using the LC</c:v>
                </c:pt>
              </c:strCache>
            </c:strRef>
          </c:cat>
          <c:val>
            <c:numRef>
              <c:f>Sheet1!$B$2:$B$3</c:f>
              <c:numCache>
                <c:formatCode>#,##0</c:formatCode>
                <c:ptCount val="2"/>
                <c:pt idx="0">
                  <c:v>24946</c:v>
                </c:pt>
                <c:pt idx="1">
                  <c:v>23426</c:v>
                </c:pt>
              </c:numCache>
            </c:numRef>
          </c:val>
          <c:extLst>
            <c:ext xmlns:c16="http://schemas.microsoft.com/office/drawing/2014/chart" uri="{C3380CC4-5D6E-409C-BE32-E72D297353CC}">
              <c16:uniqueId val="{00000004-F7AD-407B-ACD2-A82E39F328F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153FA-7DAA-4826-BE5E-D7CF765483A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D24A7F1-F361-4E92-94F7-9EC97D680FD9}">
      <dgm:prSet custT="1"/>
      <dgm:spPr/>
      <dgm:t>
        <a:bodyPr/>
        <a:lstStyle/>
        <a:p>
          <a:pPr>
            <a:lnSpc>
              <a:spcPct val="100000"/>
            </a:lnSpc>
            <a:defRPr cap="all"/>
          </a:pPr>
          <a:r>
            <a:rPr lang="en-US" sz="2800" b="1" dirty="0"/>
            <a:t>Transition from Training to Learning</a:t>
          </a:r>
        </a:p>
      </dgm:t>
    </dgm:pt>
    <dgm:pt modelId="{A2ADD1AB-9675-4B9A-A4CB-E7944AF28BD5}" type="parTrans" cxnId="{91A7C2AA-7C78-4390-8642-B1C3015F1DE7}">
      <dgm:prSet/>
      <dgm:spPr/>
      <dgm:t>
        <a:bodyPr/>
        <a:lstStyle/>
        <a:p>
          <a:endParaRPr lang="en-US" sz="2800" b="1"/>
        </a:p>
      </dgm:t>
    </dgm:pt>
    <dgm:pt modelId="{B8F6F9D1-70A5-4AF9-B5BF-72EFF6FB7C3E}" type="sibTrans" cxnId="{91A7C2AA-7C78-4390-8642-B1C3015F1DE7}">
      <dgm:prSet/>
      <dgm:spPr/>
      <dgm:t>
        <a:bodyPr/>
        <a:lstStyle/>
        <a:p>
          <a:endParaRPr lang="en-US" sz="2800" b="1"/>
        </a:p>
      </dgm:t>
    </dgm:pt>
    <dgm:pt modelId="{3769B578-3AE5-44E7-92EC-F8E777255353}">
      <dgm:prSet custT="1"/>
      <dgm:spPr/>
      <dgm:t>
        <a:bodyPr/>
        <a:lstStyle/>
        <a:p>
          <a:pPr>
            <a:lnSpc>
              <a:spcPct val="100000"/>
            </a:lnSpc>
            <a:defRPr cap="all"/>
          </a:pPr>
          <a:r>
            <a:rPr lang="en-US" sz="2800" b="1" dirty="0"/>
            <a:t>Learning Center Data</a:t>
          </a:r>
        </a:p>
      </dgm:t>
    </dgm:pt>
    <dgm:pt modelId="{56D0C09C-452D-4E52-8A2F-1830B2E48E3B}" type="parTrans" cxnId="{F29F31ED-DD76-4D2C-A3C2-74F8B662971D}">
      <dgm:prSet/>
      <dgm:spPr/>
      <dgm:t>
        <a:bodyPr/>
        <a:lstStyle/>
        <a:p>
          <a:endParaRPr lang="en-US" sz="2800" b="1"/>
        </a:p>
      </dgm:t>
    </dgm:pt>
    <dgm:pt modelId="{86710881-831C-40BF-956A-BE83C72332BD}" type="sibTrans" cxnId="{F29F31ED-DD76-4D2C-A3C2-74F8B662971D}">
      <dgm:prSet/>
      <dgm:spPr/>
      <dgm:t>
        <a:bodyPr/>
        <a:lstStyle/>
        <a:p>
          <a:endParaRPr lang="en-US" sz="2800" b="1"/>
        </a:p>
      </dgm:t>
    </dgm:pt>
    <dgm:pt modelId="{6668D976-22BF-4800-930E-ACA056CBE320}">
      <dgm:prSet custT="1"/>
      <dgm:spPr/>
      <dgm:t>
        <a:bodyPr/>
        <a:lstStyle/>
        <a:p>
          <a:pPr>
            <a:lnSpc>
              <a:spcPct val="100000"/>
            </a:lnSpc>
            <a:defRPr cap="all"/>
          </a:pPr>
          <a:r>
            <a:rPr lang="en-US" sz="2800" b="1"/>
            <a:t>Stay Connected</a:t>
          </a:r>
        </a:p>
      </dgm:t>
    </dgm:pt>
    <dgm:pt modelId="{609C1A36-9E7F-4E97-96D4-9D82691A2C4F}" type="parTrans" cxnId="{8F64BEEA-163D-41CC-A184-29B0E8176D53}">
      <dgm:prSet/>
      <dgm:spPr/>
      <dgm:t>
        <a:bodyPr/>
        <a:lstStyle/>
        <a:p>
          <a:endParaRPr lang="en-US" sz="2800" b="1"/>
        </a:p>
      </dgm:t>
    </dgm:pt>
    <dgm:pt modelId="{E29F0845-BA2F-42F3-BD99-1E773FECCAE3}" type="sibTrans" cxnId="{8F64BEEA-163D-41CC-A184-29B0E8176D53}">
      <dgm:prSet/>
      <dgm:spPr/>
      <dgm:t>
        <a:bodyPr/>
        <a:lstStyle/>
        <a:p>
          <a:endParaRPr lang="en-US" sz="2800" b="1"/>
        </a:p>
      </dgm:t>
    </dgm:pt>
    <dgm:pt modelId="{0A171E35-1DEA-4673-8D00-3E2658D10D39}" type="pres">
      <dgm:prSet presAssocID="{CAC153FA-7DAA-4826-BE5E-D7CF765483A4}" presName="root" presStyleCnt="0">
        <dgm:presLayoutVars>
          <dgm:dir/>
          <dgm:resizeHandles val="exact"/>
        </dgm:presLayoutVars>
      </dgm:prSet>
      <dgm:spPr/>
    </dgm:pt>
    <dgm:pt modelId="{306184A9-367D-4AAB-9595-9758551B88E7}" type="pres">
      <dgm:prSet presAssocID="{2D24A7F1-F361-4E92-94F7-9EC97D680FD9}" presName="compNode" presStyleCnt="0"/>
      <dgm:spPr/>
    </dgm:pt>
    <dgm:pt modelId="{3BA5979B-BF76-4A32-80D8-AA5F44065916}" type="pres">
      <dgm:prSet presAssocID="{2D24A7F1-F361-4E92-94F7-9EC97D680FD9}" presName="iconBgRect" presStyleLbl="bgShp" presStyleIdx="0" presStyleCnt="3"/>
      <dgm:spPr/>
    </dgm:pt>
    <dgm:pt modelId="{065B1B8B-A959-4A40-8A03-D053A77A61B8}" type="pres">
      <dgm:prSet presAssocID="{2D24A7F1-F361-4E92-94F7-9EC97D680F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28794548-A3EA-46BB-BC13-0E11CD39B384}" type="pres">
      <dgm:prSet presAssocID="{2D24A7F1-F361-4E92-94F7-9EC97D680FD9}" presName="spaceRect" presStyleCnt="0"/>
      <dgm:spPr/>
    </dgm:pt>
    <dgm:pt modelId="{DBA59D71-2EC2-4A7F-BD3A-023926BECCBA}" type="pres">
      <dgm:prSet presAssocID="{2D24A7F1-F361-4E92-94F7-9EC97D680FD9}" presName="textRect" presStyleLbl="revTx" presStyleIdx="0" presStyleCnt="3">
        <dgm:presLayoutVars>
          <dgm:chMax val="1"/>
          <dgm:chPref val="1"/>
        </dgm:presLayoutVars>
      </dgm:prSet>
      <dgm:spPr/>
    </dgm:pt>
    <dgm:pt modelId="{F2299DEB-C2D2-44F8-8FD9-01897A44439C}" type="pres">
      <dgm:prSet presAssocID="{B8F6F9D1-70A5-4AF9-B5BF-72EFF6FB7C3E}" presName="sibTrans" presStyleCnt="0"/>
      <dgm:spPr/>
    </dgm:pt>
    <dgm:pt modelId="{863D0DE4-8B2A-4133-A761-8C8AC1ABB00D}" type="pres">
      <dgm:prSet presAssocID="{3769B578-3AE5-44E7-92EC-F8E777255353}" presName="compNode" presStyleCnt="0"/>
      <dgm:spPr/>
    </dgm:pt>
    <dgm:pt modelId="{DD1CF62F-5D87-4A61-8EBC-E5F5A49729EE}" type="pres">
      <dgm:prSet presAssocID="{3769B578-3AE5-44E7-92EC-F8E777255353}" presName="iconBgRect" presStyleLbl="bgShp" presStyleIdx="1" presStyleCnt="3"/>
      <dgm:spPr/>
    </dgm:pt>
    <dgm:pt modelId="{CF49BA50-7147-48CD-861A-37D17B287BA9}" type="pres">
      <dgm:prSet presAssocID="{3769B578-3AE5-44E7-92EC-F8E7772553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55C91AE4-8266-4F52-90DD-CCE5C6C1953D}" type="pres">
      <dgm:prSet presAssocID="{3769B578-3AE5-44E7-92EC-F8E777255353}" presName="spaceRect" presStyleCnt="0"/>
      <dgm:spPr/>
    </dgm:pt>
    <dgm:pt modelId="{3BA2E696-155D-445D-8F96-912A47D380DC}" type="pres">
      <dgm:prSet presAssocID="{3769B578-3AE5-44E7-92EC-F8E777255353}" presName="textRect" presStyleLbl="revTx" presStyleIdx="1" presStyleCnt="3">
        <dgm:presLayoutVars>
          <dgm:chMax val="1"/>
          <dgm:chPref val="1"/>
        </dgm:presLayoutVars>
      </dgm:prSet>
      <dgm:spPr/>
    </dgm:pt>
    <dgm:pt modelId="{9282DFD3-4EA0-4830-AAA1-07E60F9E210A}" type="pres">
      <dgm:prSet presAssocID="{86710881-831C-40BF-956A-BE83C72332BD}" presName="sibTrans" presStyleCnt="0"/>
      <dgm:spPr/>
    </dgm:pt>
    <dgm:pt modelId="{D5996464-04C7-4651-BDFD-1C44A200DB94}" type="pres">
      <dgm:prSet presAssocID="{6668D976-22BF-4800-930E-ACA056CBE320}" presName="compNode" presStyleCnt="0"/>
      <dgm:spPr/>
    </dgm:pt>
    <dgm:pt modelId="{FB1B1C43-84CE-4A30-91BD-750759160FAF}" type="pres">
      <dgm:prSet presAssocID="{6668D976-22BF-4800-930E-ACA056CBE320}" presName="iconBgRect" presStyleLbl="bgShp" presStyleIdx="2" presStyleCnt="3"/>
      <dgm:spPr/>
    </dgm:pt>
    <dgm:pt modelId="{476EDA25-9656-4F66-A5A4-8712326A0C67}" type="pres">
      <dgm:prSet presAssocID="{6668D976-22BF-4800-930E-ACA056CBE3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i-Fi"/>
        </a:ext>
      </dgm:extLst>
    </dgm:pt>
    <dgm:pt modelId="{7E70E217-6FAA-4565-B97B-5FC14B8B94A4}" type="pres">
      <dgm:prSet presAssocID="{6668D976-22BF-4800-930E-ACA056CBE320}" presName="spaceRect" presStyleCnt="0"/>
      <dgm:spPr/>
    </dgm:pt>
    <dgm:pt modelId="{90430E66-461B-4A30-99D1-A8EC0ABDDEDB}" type="pres">
      <dgm:prSet presAssocID="{6668D976-22BF-4800-930E-ACA056CBE320}" presName="textRect" presStyleLbl="revTx" presStyleIdx="2" presStyleCnt="3">
        <dgm:presLayoutVars>
          <dgm:chMax val="1"/>
          <dgm:chPref val="1"/>
        </dgm:presLayoutVars>
      </dgm:prSet>
      <dgm:spPr/>
    </dgm:pt>
  </dgm:ptLst>
  <dgm:cxnLst>
    <dgm:cxn modelId="{7333D125-3D20-41E5-9264-A7147E7D061D}" type="presOf" srcId="{CAC153FA-7DAA-4826-BE5E-D7CF765483A4}" destId="{0A171E35-1DEA-4673-8D00-3E2658D10D39}" srcOrd="0" destOrd="0" presId="urn:microsoft.com/office/officeart/2018/5/layout/IconCircleLabelList"/>
    <dgm:cxn modelId="{CEC5E081-0376-4719-8E6B-B1D969DC93A5}" type="presOf" srcId="{6668D976-22BF-4800-930E-ACA056CBE320}" destId="{90430E66-461B-4A30-99D1-A8EC0ABDDEDB}" srcOrd="0" destOrd="0" presId="urn:microsoft.com/office/officeart/2018/5/layout/IconCircleLabelList"/>
    <dgm:cxn modelId="{7A47E3A2-170D-4CB8-AEDE-5A1DAE04E35B}" type="presOf" srcId="{3769B578-3AE5-44E7-92EC-F8E777255353}" destId="{3BA2E696-155D-445D-8F96-912A47D380DC}" srcOrd="0" destOrd="0" presId="urn:microsoft.com/office/officeart/2018/5/layout/IconCircleLabelList"/>
    <dgm:cxn modelId="{AF0BB3AA-4B80-46D3-91A6-3D59C527F5BF}" type="presOf" srcId="{2D24A7F1-F361-4E92-94F7-9EC97D680FD9}" destId="{DBA59D71-2EC2-4A7F-BD3A-023926BECCBA}" srcOrd="0" destOrd="0" presId="urn:microsoft.com/office/officeart/2018/5/layout/IconCircleLabelList"/>
    <dgm:cxn modelId="{91A7C2AA-7C78-4390-8642-B1C3015F1DE7}" srcId="{CAC153FA-7DAA-4826-BE5E-D7CF765483A4}" destId="{2D24A7F1-F361-4E92-94F7-9EC97D680FD9}" srcOrd="0" destOrd="0" parTransId="{A2ADD1AB-9675-4B9A-A4CB-E7944AF28BD5}" sibTransId="{B8F6F9D1-70A5-4AF9-B5BF-72EFF6FB7C3E}"/>
    <dgm:cxn modelId="{8F64BEEA-163D-41CC-A184-29B0E8176D53}" srcId="{CAC153FA-7DAA-4826-BE5E-D7CF765483A4}" destId="{6668D976-22BF-4800-930E-ACA056CBE320}" srcOrd="2" destOrd="0" parTransId="{609C1A36-9E7F-4E97-96D4-9D82691A2C4F}" sibTransId="{E29F0845-BA2F-42F3-BD99-1E773FECCAE3}"/>
    <dgm:cxn modelId="{F29F31ED-DD76-4D2C-A3C2-74F8B662971D}" srcId="{CAC153FA-7DAA-4826-BE5E-D7CF765483A4}" destId="{3769B578-3AE5-44E7-92EC-F8E777255353}" srcOrd="1" destOrd="0" parTransId="{56D0C09C-452D-4E52-8A2F-1830B2E48E3B}" sibTransId="{86710881-831C-40BF-956A-BE83C72332BD}"/>
    <dgm:cxn modelId="{6D9175C6-CD81-477B-8B46-44D51BAD2728}" type="presParOf" srcId="{0A171E35-1DEA-4673-8D00-3E2658D10D39}" destId="{306184A9-367D-4AAB-9595-9758551B88E7}" srcOrd="0" destOrd="0" presId="urn:microsoft.com/office/officeart/2018/5/layout/IconCircleLabelList"/>
    <dgm:cxn modelId="{5B2A39E5-C8A6-4CE5-919F-7DD5B6AF7707}" type="presParOf" srcId="{306184A9-367D-4AAB-9595-9758551B88E7}" destId="{3BA5979B-BF76-4A32-80D8-AA5F44065916}" srcOrd="0" destOrd="0" presId="urn:microsoft.com/office/officeart/2018/5/layout/IconCircleLabelList"/>
    <dgm:cxn modelId="{868B1507-4BD2-49B7-9F3D-6A20DE7D30DA}" type="presParOf" srcId="{306184A9-367D-4AAB-9595-9758551B88E7}" destId="{065B1B8B-A959-4A40-8A03-D053A77A61B8}" srcOrd="1" destOrd="0" presId="urn:microsoft.com/office/officeart/2018/5/layout/IconCircleLabelList"/>
    <dgm:cxn modelId="{618F3F17-2B69-4DF0-A2DB-99C73A9718B0}" type="presParOf" srcId="{306184A9-367D-4AAB-9595-9758551B88E7}" destId="{28794548-A3EA-46BB-BC13-0E11CD39B384}" srcOrd="2" destOrd="0" presId="urn:microsoft.com/office/officeart/2018/5/layout/IconCircleLabelList"/>
    <dgm:cxn modelId="{0B5F7F7B-DAE6-48C7-9121-927929B08366}" type="presParOf" srcId="{306184A9-367D-4AAB-9595-9758551B88E7}" destId="{DBA59D71-2EC2-4A7F-BD3A-023926BECCBA}" srcOrd="3" destOrd="0" presId="urn:microsoft.com/office/officeart/2018/5/layout/IconCircleLabelList"/>
    <dgm:cxn modelId="{AE4AE3BE-0CA5-4BC4-8D5F-CDB9E76F889B}" type="presParOf" srcId="{0A171E35-1DEA-4673-8D00-3E2658D10D39}" destId="{F2299DEB-C2D2-44F8-8FD9-01897A44439C}" srcOrd="1" destOrd="0" presId="urn:microsoft.com/office/officeart/2018/5/layout/IconCircleLabelList"/>
    <dgm:cxn modelId="{E360EEAB-6E96-4992-8F62-33BE2F3E12AA}" type="presParOf" srcId="{0A171E35-1DEA-4673-8D00-3E2658D10D39}" destId="{863D0DE4-8B2A-4133-A761-8C8AC1ABB00D}" srcOrd="2" destOrd="0" presId="urn:microsoft.com/office/officeart/2018/5/layout/IconCircleLabelList"/>
    <dgm:cxn modelId="{0A4A713F-0E74-4715-B5C2-454C6817E84D}" type="presParOf" srcId="{863D0DE4-8B2A-4133-A761-8C8AC1ABB00D}" destId="{DD1CF62F-5D87-4A61-8EBC-E5F5A49729EE}" srcOrd="0" destOrd="0" presId="urn:microsoft.com/office/officeart/2018/5/layout/IconCircleLabelList"/>
    <dgm:cxn modelId="{3DB1C5B0-C4A7-489D-A9A7-975B82B6073C}" type="presParOf" srcId="{863D0DE4-8B2A-4133-A761-8C8AC1ABB00D}" destId="{CF49BA50-7147-48CD-861A-37D17B287BA9}" srcOrd="1" destOrd="0" presId="urn:microsoft.com/office/officeart/2018/5/layout/IconCircleLabelList"/>
    <dgm:cxn modelId="{2C4FA130-A932-4DDC-8EF4-B0A20A210E46}" type="presParOf" srcId="{863D0DE4-8B2A-4133-A761-8C8AC1ABB00D}" destId="{55C91AE4-8266-4F52-90DD-CCE5C6C1953D}" srcOrd="2" destOrd="0" presId="urn:microsoft.com/office/officeart/2018/5/layout/IconCircleLabelList"/>
    <dgm:cxn modelId="{1D9A437E-E3E2-4994-A0D6-CC0F75850DFF}" type="presParOf" srcId="{863D0DE4-8B2A-4133-A761-8C8AC1ABB00D}" destId="{3BA2E696-155D-445D-8F96-912A47D380DC}" srcOrd="3" destOrd="0" presId="urn:microsoft.com/office/officeart/2018/5/layout/IconCircleLabelList"/>
    <dgm:cxn modelId="{D3AB2FF8-CCBC-419F-973C-50ED1EFBC90C}" type="presParOf" srcId="{0A171E35-1DEA-4673-8D00-3E2658D10D39}" destId="{9282DFD3-4EA0-4830-AAA1-07E60F9E210A}" srcOrd="3" destOrd="0" presId="urn:microsoft.com/office/officeart/2018/5/layout/IconCircleLabelList"/>
    <dgm:cxn modelId="{A3DD5CF6-E292-4247-858F-FF9E54263877}" type="presParOf" srcId="{0A171E35-1DEA-4673-8D00-3E2658D10D39}" destId="{D5996464-04C7-4651-BDFD-1C44A200DB94}" srcOrd="4" destOrd="0" presId="urn:microsoft.com/office/officeart/2018/5/layout/IconCircleLabelList"/>
    <dgm:cxn modelId="{E8E8C799-281B-4695-B56A-E00FB33A9387}" type="presParOf" srcId="{D5996464-04C7-4651-BDFD-1C44A200DB94}" destId="{FB1B1C43-84CE-4A30-91BD-750759160FAF}" srcOrd="0" destOrd="0" presId="urn:microsoft.com/office/officeart/2018/5/layout/IconCircleLabelList"/>
    <dgm:cxn modelId="{40468FF6-4E73-45F0-8E06-3790B809F97C}" type="presParOf" srcId="{D5996464-04C7-4651-BDFD-1C44A200DB94}" destId="{476EDA25-9656-4F66-A5A4-8712326A0C67}" srcOrd="1" destOrd="0" presId="urn:microsoft.com/office/officeart/2018/5/layout/IconCircleLabelList"/>
    <dgm:cxn modelId="{A7DD474B-4DD2-4095-BF97-5EFDD8725EA8}" type="presParOf" srcId="{D5996464-04C7-4651-BDFD-1C44A200DB94}" destId="{7E70E217-6FAA-4565-B97B-5FC14B8B94A4}" srcOrd="2" destOrd="0" presId="urn:microsoft.com/office/officeart/2018/5/layout/IconCircleLabelList"/>
    <dgm:cxn modelId="{4C5B8838-CA93-4597-9715-910D75992AD3}" type="presParOf" srcId="{D5996464-04C7-4651-BDFD-1C44A200DB94}" destId="{90430E66-461B-4A30-99D1-A8EC0ABDDEDB}"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B25BFA-7E8B-46D3-B553-04E8B437E99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75C009-CD1F-4B88-B7B7-FCCB74B0C6F4}">
      <dgm:prSet custT="1"/>
      <dgm:spPr/>
      <dgm:t>
        <a:bodyPr/>
        <a:lstStyle/>
        <a:p>
          <a:r>
            <a:rPr lang="en-US" sz="3200" b="1" dirty="0"/>
            <a:t>Content-Centered Training</a:t>
          </a:r>
        </a:p>
      </dgm:t>
    </dgm:pt>
    <dgm:pt modelId="{5099C1CB-BECF-4E69-BCC2-CFBDCB2A184E}" type="parTrans" cxnId="{17BDA19E-D797-4241-8444-FAD62DABB1E7}">
      <dgm:prSet/>
      <dgm:spPr/>
      <dgm:t>
        <a:bodyPr/>
        <a:lstStyle/>
        <a:p>
          <a:endParaRPr lang="en-US" sz="3200" b="1"/>
        </a:p>
      </dgm:t>
    </dgm:pt>
    <dgm:pt modelId="{3A6A0062-1163-4C04-9B91-D7D5296406F4}" type="sibTrans" cxnId="{17BDA19E-D797-4241-8444-FAD62DABB1E7}">
      <dgm:prSet/>
      <dgm:spPr/>
      <dgm:t>
        <a:bodyPr/>
        <a:lstStyle/>
        <a:p>
          <a:endParaRPr lang="en-US" sz="3200" b="1"/>
        </a:p>
      </dgm:t>
    </dgm:pt>
    <dgm:pt modelId="{60C3133C-E341-4D03-8E22-F1516720779F}">
      <dgm:prSet custT="1"/>
      <dgm:spPr/>
      <dgm:t>
        <a:bodyPr/>
        <a:lstStyle/>
        <a:p>
          <a:r>
            <a:rPr lang="en-US" sz="3200" b="1" dirty="0"/>
            <a:t>Participant-Centered Learning</a:t>
          </a:r>
        </a:p>
      </dgm:t>
    </dgm:pt>
    <dgm:pt modelId="{E201C9AD-0DCD-4025-9A8D-3E1431D848EA}" type="parTrans" cxnId="{D10818CD-D9D0-46BE-A994-DB613CD2CB5A}">
      <dgm:prSet/>
      <dgm:spPr/>
      <dgm:t>
        <a:bodyPr/>
        <a:lstStyle/>
        <a:p>
          <a:endParaRPr lang="en-US" sz="3200" b="1"/>
        </a:p>
      </dgm:t>
    </dgm:pt>
    <dgm:pt modelId="{B08BFCEA-6829-495B-ABE9-8400A0F4303A}" type="sibTrans" cxnId="{D10818CD-D9D0-46BE-A994-DB613CD2CB5A}">
      <dgm:prSet/>
      <dgm:spPr/>
      <dgm:t>
        <a:bodyPr/>
        <a:lstStyle/>
        <a:p>
          <a:endParaRPr lang="en-US" sz="3200" b="1"/>
        </a:p>
      </dgm:t>
    </dgm:pt>
    <dgm:pt modelId="{87AEA8FC-845C-4413-B331-43467F9F6823}" type="pres">
      <dgm:prSet presAssocID="{C6B25BFA-7E8B-46D3-B553-04E8B437E99E}" presName="diagram" presStyleCnt="0">
        <dgm:presLayoutVars>
          <dgm:dir/>
          <dgm:resizeHandles val="exact"/>
        </dgm:presLayoutVars>
      </dgm:prSet>
      <dgm:spPr/>
    </dgm:pt>
    <dgm:pt modelId="{837C4594-07F0-441F-B414-13D57873F104}" type="pres">
      <dgm:prSet presAssocID="{FD75C009-CD1F-4B88-B7B7-FCCB74B0C6F4}" presName="node" presStyleLbl="node1" presStyleIdx="0" presStyleCnt="2" custScaleX="117693">
        <dgm:presLayoutVars>
          <dgm:bulletEnabled val="1"/>
        </dgm:presLayoutVars>
      </dgm:prSet>
      <dgm:spPr>
        <a:prstGeom prst="chevron">
          <a:avLst/>
        </a:prstGeom>
      </dgm:spPr>
    </dgm:pt>
    <dgm:pt modelId="{0966AEAE-851E-4A02-A63D-3DBEC971D61F}" type="pres">
      <dgm:prSet presAssocID="{3A6A0062-1163-4C04-9B91-D7D5296406F4}" presName="sibTrans" presStyleCnt="0"/>
      <dgm:spPr/>
    </dgm:pt>
    <dgm:pt modelId="{61BB2AC7-3EB6-4200-9C2F-0FCD6A0241B4}" type="pres">
      <dgm:prSet presAssocID="{60C3133C-E341-4D03-8E22-F1516720779F}" presName="node" presStyleLbl="node1" presStyleIdx="1" presStyleCnt="2" custScaleX="121106" custLinFactNeighborX="26" custLinFactNeighborY="-1464">
        <dgm:presLayoutVars>
          <dgm:bulletEnabled val="1"/>
        </dgm:presLayoutVars>
      </dgm:prSet>
      <dgm:spPr>
        <a:prstGeom prst="chevron">
          <a:avLst/>
        </a:prstGeom>
      </dgm:spPr>
    </dgm:pt>
  </dgm:ptLst>
  <dgm:cxnLst>
    <dgm:cxn modelId="{5654C174-26B6-41C7-A31F-8ED38C0EFDFB}" type="presOf" srcId="{FD75C009-CD1F-4B88-B7B7-FCCB74B0C6F4}" destId="{837C4594-07F0-441F-B414-13D57873F104}" srcOrd="0" destOrd="0" presId="urn:microsoft.com/office/officeart/2005/8/layout/default"/>
    <dgm:cxn modelId="{CFB2C57A-84C7-4164-BACD-1908BB0133F6}" type="presOf" srcId="{60C3133C-E341-4D03-8E22-F1516720779F}" destId="{61BB2AC7-3EB6-4200-9C2F-0FCD6A0241B4}" srcOrd="0" destOrd="0" presId="urn:microsoft.com/office/officeart/2005/8/layout/default"/>
    <dgm:cxn modelId="{17BDA19E-D797-4241-8444-FAD62DABB1E7}" srcId="{C6B25BFA-7E8B-46D3-B553-04E8B437E99E}" destId="{FD75C009-CD1F-4B88-B7B7-FCCB74B0C6F4}" srcOrd="0" destOrd="0" parTransId="{5099C1CB-BECF-4E69-BCC2-CFBDCB2A184E}" sibTransId="{3A6A0062-1163-4C04-9B91-D7D5296406F4}"/>
    <dgm:cxn modelId="{D10818CD-D9D0-46BE-A994-DB613CD2CB5A}" srcId="{C6B25BFA-7E8B-46D3-B553-04E8B437E99E}" destId="{60C3133C-E341-4D03-8E22-F1516720779F}" srcOrd="1" destOrd="0" parTransId="{E201C9AD-0DCD-4025-9A8D-3E1431D848EA}" sibTransId="{B08BFCEA-6829-495B-ABE9-8400A0F4303A}"/>
    <dgm:cxn modelId="{082926FB-3FED-49C0-AF00-100A849E1120}" type="presOf" srcId="{C6B25BFA-7E8B-46D3-B553-04E8B437E99E}" destId="{87AEA8FC-845C-4413-B331-43467F9F6823}" srcOrd="0" destOrd="0" presId="urn:microsoft.com/office/officeart/2005/8/layout/default"/>
    <dgm:cxn modelId="{DB7A74D9-5BDE-45FD-ADC9-5151E0668DC1}" type="presParOf" srcId="{87AEA8FC-845C-4413-B331-43467F9F6823}" destId="{837C4594-07F0-441F-B414-13D57873F104}" srcOrd="0" destOrd="0" presId="urn:microsoft.com/office/officeart/2005/8/layout/default"/>
    <dgm:cxn modelId="{A2970122-0A8F-4443-861F-87BDB8ED2470}" type="presParOf" srcId="{87AEA8FC-845C-4413-B331-43467F9F6823}" destId="{0966AEAE-851E-4A02-A63D-3DBEC971D61F}" srcOrd="1" destOrd="0" presId="urn:microsoft.com/office/officeart/2005/8/layout/default"/>
    <dgm:cxn modelId="{B58536A8-AC91-4556-943A-F03C746F8633}" type="presParOf" srcId="{87AEA8FC-845C-4413-B331-43467F9F6823}" destId="{61BB2AC7-3EB6-4200-9C2F-0FCD6A0241B4}"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15933D-D545-4ED5-A63D-17A36F91256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AA66442-3E03-4BBE-8535-15D3A0D5572F}">
      <dgm:prSet custT="1"/>
      <dgm:spPr/>
      <dgm:t>
        <a:bodyPr/>
        <a:lstStyle/>
        <a:p>
          <a:pPr>
            <a:lnSpc>
              <a:spcPct val="100000"/>
            </a:lnSpc>
          </a:pPr>
          <a:r>
            <a:rPr lang="en-US" sz="2800" b="1" dirty="0"/>
            <a:t>Leader’s guides being revised to build off courses</a:t>
          </a:r>
        </a:p>
      </dgm:t>
    </dgm:pt>
    <dgm:pt modelId="{72A74DA3-E2B7-478F-A353-00E0F75127EA}" type="parTrans" cxnId="{51657BA0-D20D-4FA2-9A45-1D0E27358017}">
      <dgm:prSet/>
      <dgm:spPr/>
      <dgm:t>
        <a:bodyPr/>
        <a:lstStyle/>
        <a:p>
          <a:endParaRPr lang="en-US"/>
        </a:p>
      </dgm:t>
    </dgm:pt>
    <dgm:pt modelId="{6CD386D8-85FD-44FA-BF83-4A3186C515B4}" type="sibTrans" cxnId="{51657BA0-D20D-4FA2-9A45-1D0E27358017}">
      <dgm:prSet/>
      <dgm:spPr/>
      <dgm:t>
        <a:bodyPr/>
        <a:lstStyle/>
        <a:p>
          <a:endParaRPr lang="en-US"/>
        </a:p>
      </dgm:t>
    </dgm:pt>
    <dgm:pt modelId="{7224D713-6367-49CB-AD4C-F751356080A9}">
      <dgm:prSet custT="1"/>
      <dgm:spPr/>
      <dgm:t>
        <a:bodyPr/>
        <a:lstStyle/>
        <a:p>
          <a:pPr>
            <a:lnSpc>
              <a:spcPct val="100000"/>
            </a:lnSpc>
          </a:pPr>
          <a:r>
            <a:rPr lang="en-US" sz="2800" b="1" dirty="0"/>
            <a:t>Online content is for self-paced learning</a:t>
          </a:r>
        </a:p>
      </dgm:t>
    </dgm:pt>
    <dgm:pt modelId="{53494356-00B3-43B9-9A34-1BD384AE5290}" type="parTrans" cxnId="{30C231AC-1974-4284-A0A6-21551BFB219F}">
      <dgm:prSet/>
      <dgm:spPr/>
      <dgm:t>
        <a:bodyPr/>
        <a:lstStyle/>
        <a:p>
          <a:endParaRPr lang="en-US"/>
        </a:p>
      </dgm:t>
    </dgm:pt>
    <dgm:pt modelId="{F3AE9D6B-21D6-4310-BB74-DE68F3C348B7}" type="sibTrans" cxnId="{30C231AC-1974-4284-A0A6-21551BFB219F}">
      <dgm:prSet/>
      <dgm:spPr/>
      <dgm:t>
        <a:bodyPr/>
        <a:lstStyle/>
        <a:p>
          <a:endParaRPr lang="en-US"/>
        </a:p>
      </dgm:t>
    </dgm:pt>
    <dgm:pt modelId="{842783C5-E3C4-4434-A51E-D99EE789424D}">
      <dgm:prSet custT="1"/>
      <dgm:spPr/>
      <dgm:t>
        <a:bodyPr/>
        <a:lstStyle/>
        <a:p>
          <a:pPr>
            <a:lnSpc>
              <a:spcPct val="100000"/>
            </a:lnSpc>
          </a:pPr>
          <a:r>
            <a:rPr lang="en-US" sz="2800" b="1" dirty="0"/>
            <a:t>In-person learning is best for sharing ideas in small groups, action planning, regionalized content, and finding solutions to our challenges.</a:t>
          </a:r>
        </a:p>
      </dgm:t>
    </dgm:pt>
    <dgm:pt modelId="{55961BAC-98BB-4BC0-AB2A-C16624AB47F1}" type="parTrans" cxnId="{60181A02-CF6D-441C-9AE4-35566E6159C4}">
      <dgm:prSet/>
      <dgm:spPr/>
      <dgm:t>
        <a:bodyPr/>
        <a:lstStyle/>
        <a:p>
          <a:endParaRPr lang="en-US"/>
        </a:p>
      </dgm:t>
    </dgm:pt>
    <dgm:pt modelId="{87885839-07B5-4D87-B6AA-499CAE2C014A}" type="sibTrans" cxnId="{60181A02-CF6D-441C-9AE4-35566E6159C4}">
      <dgm:prSet/>
      <dgm:spPr/>
      <dgm:t>
        <a:bodyPr/>
        <a:lstStyle/>
        <a:p>
          <a:endParaRPr lang="en-US"/>
        </a:p>
      </dgm:t>
    </dgm:pt>
    <dgm:pt modelId="{55EB837E-6F30-4250-9017-4BCCB02667A0}" type="pres">
      <dgm:prSet presAssocID="{EC15933D-D545-4ED5-A63D-17A36F912562}" presName="root" presStyleCnt="0">
        <dgm:presLayoutVars>
          <dgm:dir/>
          <dgm:resizeHandles val="exact"/>
        </dgm:presLayoutVars>
      </dgm:prSet>
      <dgm:spPr/>
    </dgm:pt>
    <dgm:pt modelId="{A61063C1-9319-41B4-BD1A-42B039237648}" type="pres">
      <dgm:prSet presAssocID="{CAA66442-3E03-4BBE-8535-15D3A0D5572F}" presName="compNode" presStyleCnt="0"/>
      <dgm:spPr/>
    </dgm:pt>
    <dgm:pt modelId="{7FE9B962-0D4E-40C0-BF99-E03CC2ABE316}" type="pres">
      <dgm:prSet presAssocID="{CAA66442-3E03-4BBE-8535-15D3A0D5572F}" presName="bgRect" presStyleLbl="bgShp" presStyleIdx="0" presStyleCnt="3"/>
      <dgm:spPr/>
    </dgm:pt>
    <dgm:pt modelId="{606EF581-7564-406D-8DA2-2BD7C8C899EE}" type="pres">
      <dgm:prSet presAssocID="{CAA66442-3E03-4BBE-8535-15D3A0D557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174A0C27-4D27-42A8-AC07-A5A281E69F1B}" type="pres">
      <dgm:prSet presAssocID="{CAA66442-3E03-4BBE-8535-15D3A0D5572F}" presName="spaceRect" presStyleCnt="0"/>
      <dgm:spPr/>
    </dgm:pt>
    <dgm:pt modelId="{89E93289-2648-441D-B918-2E6EB4944725}" type="pres">
      <dgm:prSet presAssocID="{CAA66442-3E03-4BBE-8535-15D3A0D5572F}" presName="parTx" presStyleLbl="revTx" presStyleIdx="0" presStyleCnt="3">
        <dgm:presLayoutVars>
          <dgm:chMax val="0"/>
          <dgm:chPref val="0"/>
        </dgm:presLayoutVars>
      </dgm:prSet>
      <dgm:spPr/>
    </dgm:pt>
    <dgm:pt modelId="{F1B99E9C-8199-418D-BF7A-B15FE562846C}" type="pres">
      <dgm:prSet presAssocID="{6CD386D8-85FD-44FA-BF83-4A3186C515B4}" presName="sibTrans" presStyleCnt="0"/>
      <dgm:spPr/>
    </dgm:pt>
    <dgm:pt modelId="{E444CAB0-D731-4C88-843B-0605F5A8D9D9}" type="pres">
      <dgm:prSet presAssocID="{7224D713-6367-49CB-AD4C-F751356080A9}" presName="compNode" presStyleCnt="0"/>
      <dgm:spPr/>
    </dgm:pt>
    <dgm:pt modelId="{3533D469-DA3E-4A32-AC02-5329B64727D1}" type="pres">
      <dgm:prSet presAssocID="{7224D713-6367-49CB-AD4C-F751356080A9}" presName="bgRect" presStyleLbl="bgShp" presStyleIdx="1" presStyleCnt="3"/>
      <dgm:spPr/>
    </dgm:pt>
    <dgm:pt modelId="{9539DF4F-1653-4834-A2EA-1C3838D2C600}" type="pres">
      <dgm:prSet presAssocID="{7224D713-6367-49CB-AD4C-F751356080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2D816C62-1BE7-4C94-A5E5-BE474E59613D}" type="pres">
      <dgm:prSet presAssocID="{7224D713-6367-49CB-AD4C-F751356080A9}" presName="spaceRect" presStyleCnt="0"/>
      <dgm:spPr/>
    </dgm:pt>
    <dgm:pt modelId="{CDC928BB-0196-49AD-8EC0-885AF2836CF6}" type="pres">
      <dgm:prSet presAssocID="{7224D713-6367-49CB-AD4C-F751356080A9}" presName="parTx" presStyleLbl="revTx" presStyleIdx="1" presStyleCnt="3">
        <dgm:presLayoutVars>
          <dgm:chMax val="0"/>
          <dgm:chPref val="0"/>
        </dgm:presLayoutVars>
      </dgm:prSet>
      <dgm:spPr/>
    </dgm:pt>
    <dgm:pt modelId="{2AF68306-5D33-4646-BA45-81C881561060}" type="pres">
      <dgm:prSet presAssocID="{F3AE9D6B-21D6-4310-BB74-DE68F3C348B7}" presName="sibTrans" presStyleCnt="0"/>
      <dgm:spPr/>
    </dgm:pt>
    <dgm:pt modelId="{84C99A37-EC2C-4A2A-999B-F82161ED829E}" type="pres">
      <dgm:prSet presAssocID="{842783C5-E3C4-4434-A51E-D99EE789424D}" presName="compNode" presStyleCnt="0"/>
      <dgm:spPr/>
    </dgm:pt>
    <dgm:pt modelId="{A6D39147-ABC9-419B-AD0A-33AB3DC0581D}" type="pres">
      <dgm:prSet presAssocID="{842783C5-E3C4-4434-A51E-D99EE789424D}" presName="bgRect" presStyleLbl="bgShp" presStyleIdx="2" presStyleCnt="3"/>
      <dgm:spPr/>
    </dgm:pt>
    <dgm:pt modelId="{A53B40F4-FD92-49C1-A374-AE59AB1358CA}" type="pres">
      <dgm:prSet presAssocID="{842783C5-E3C4-4434-A51E-D99EE78942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Brainstorm"/>
        </a:ext>
      </dgm:extLst>
    </dgm:pt>
    <dgm:pt modelId="{C5FD110C-853E-4D16-A040-75EAAD3F1C2A}" type="pres">
      <dgm:prSet presAssocID="{842783C5-E3C4-4434-A51E-D99EE789424D}" presName="spaceRect" presStyleCnt="0"/>
      <dgm:spPr/>
    </dgm:pt>
    <dgm:pt modelId="{D73B519F-E29D-4D71-AEB7-33021D10A10A}" type="pres">
      <dgm:prSet presAssocID="{842783C5-E3C4-4434-A51E-D99EE789424D}" presName="parTx" presStyleLbl="revTx" presStyleIdx="2" presStyleCnt="3">
        <dgm:presLayoutVars>
          <dgm:chMax val="0"/>
          <dgm:chPref val="0"/>
        </dgm:presLayoutVars>
      </dgm:prSet>
      <dgm:spPr/>
    </dgm:pt>
  </dgm:ptLst>
  <dgm:cxnLst>
    <dgm:cxn modelId="{60181A02-CF6D-441C-9AE4-35566E6159C4}" srcId="{EC15933D-D545-4ED5-A63D-17A36F912562}" destId="{842783C5-E3C4-4434-A51E-D99EE789424D}" srcOrd="2" destOrd="0" parTransId="{55961BAC-98BB-4BC0-AB2A-C16624AB47F1}" sibTransId="{87885839-07B5-4D87-B6AA-499CAE2C014A}"/>
    <dgm:cxn modelId="{3CAE0D1A-8DF4-4CC1-A8FE-A979381DD93C}" type="presOf" srcId="{EC15933D-D545-4ED5-A63D-17A36F912562}" destId="{55EB837E-6F30-4250-9017-4BCCB02667A0}" srcOrd="0" destOrd="0" presId="urn:microsoft.com/office/officeart/2018/2/layout/IconVerticalSolidList"/>
    <dgm:cxn modelId="{9DDCCC23-68E4-475F-B67D-E4CDEBE01531}" type="presOf" srcId="{CAA66442-3E03-4BBE-8535-15D3A0D5572F}" destId="{89E93289-2648-441D-B918-2E6EB4944725}" srcOrd="0" destOrd="0" presId="urn:microsoft.com/office/officeart/2018/2/layout/IconVerticalSolidList"/>
    <dgm:cxn modelId="{6A99E46C-B476-44C8-B7CC-45AF9F7ECAA7}" type="presOf" srcId="{842783C5-E3C4-4434-A51E-D99EE789424D}" destId="{D73B519F-E29D-4D71-AEB7-33021D10A10A}" srcOrd="0" destOrd="0" presId="urn:microsoft.com/office/officeart/2018/2/layout/IconVerticalSolidList"/>
    <dgm:cxn modelId="{D5A7EF7F-7474-47AC-9989-279E43550ACD}" type="presOf" srcId="{7224D713-6367-49CB-AD4C-F751356080A9}" destId="{CDC928BB-0196-49AD-8EC0-885AF2836CF6}" srcOrd="0" destOrd="0" presId="urn:microsoft.com/office/officeart/2018/2/layout/IconVerticalSolidList"/>
    <dgm:cxn modelId="{51657BA0-D20D-4FA2-9A45-1D0E27358017}" srcId="{EC15933D-D545-4ED5-A63D-17A36F912562}" destId="{CAA66442-3E03-4BBE-8535-15D3A0D5572F}" srcOrd="0" destOrd="0" parTransId="{72A74DA3-E2B7-478F-A353-00E0F75127EA}" sibTransId="{6CD386D8-85FD-44FA-BF83-4A3186C515B4}"/>
    <dgm:cxn modelId="{30C231AC-1974-4284-A0A6-21551BFB219F}" srcId="{EC15933D-D545-4ED5-A63D-17A36F912562}" destId="{7224D713-6367-49CB-AD4C-F751356080A9}" srcOrd="1" destOrd="0" parTransId="{53494356-00B3-43B9-9A34-1BD384AE5290}" sibTransId="{F3AE9D6B-21D6-4310-BB74-DE68F3C348B7}"/>
    <dgm:cxn modelId="{5810ACCF-6C17-4495-BC5E-408481E9A468}" type="presParOf" srcId="{55EB837E-6F30-4250-9017-4BCCB02667A0}" destId="{A61063C1-9319-41B4-BD1A-42B039237648}" srcOrd="0" destOrd="0" presId="urn:microsoft.com/office/officeart/2018/2/layout/IconVerticalSolidList"/>
    <dgm:cxn modelId="{965FD140-09EC-4835-AD40-AF2B7E1F5634}" type="presParOf" srcId="{A61063C1-9319-41B4-BD1A-42B039237648}" destId="{7FE9B962-0D4E-40C0-BF99-E03CC2ABE316}" srcOrd="0" destOrd="0" presId="urn:microsoft.com/office/officeart/2018/2/layout/IconVerticalSolidList"/>
    <dgm:cxn modelId="{3126F5AC-AD18-4EE1-9FE1-E53D33BC2B82}" type="presParOf" srcId="{A61063C1-9319-41B4-BD1A-42B039237648}" destId="{606EF581-7564-406D-8DA2-2BD7C8C899EE}" srcOrd="1" destOrd="0" presId="urn:microsoft.com/office/officeart/2018/2/layout/IconVerticalSolidList"/>
    <dgm:cxn modelId="{102B919B-8FCC-463A-AE13-E4735E39F9A2}" type="presParOf" srcId="{A61063C1-9319-41B4-BD1A-42B039237648}" destId="{174A0C27-4D27-42A8-AC07-A5A281E69F1B}" srcOrd="2" destOrd="0" presId="urn:microsoft.com/office/officeart/2018/2/layout/IconVerticalSolidList"/>
    <dgm:cxn modelId="{EA21C839-908B-471A-804D-A051368B1262}" type="presParOf" srcId="{A61063C1-9319-41B4-BD1A-42B039237648}" destId="{89E93289-2648-441D-B918-2E6EB4944725}" srcOrd="3" destOrd="0" presId="urn:microsoft.com/office/officeart/2018/2/layout/IconVerticalSolidList"/>
    <dgm:cxn modelId="{C9629F31-5456-47B3-BAAA-5E6EDC91EB9B}" type="presParOf" srcId="{55EB837E-6F30-4250-9017-4BCCB02667A0}" destId="{F1B99E9C-8199-418D-BF7A-B15FE562846C}" srcOrd="1" destOrd="0" presId="urn:microsoft.com/office/officeart/2018/2/layout/IconVerticalSolidList"/>
    <dgm:cxn modelId="{2116916E-EEB8-4E24-A4A0-669416386A4A}" type="presParOf" srcId="{55EB837E-6F30-4250-9017-4BCCB02667A0}" destId="{E444CAB0-D731-4C88-843B-0605F5A8D9D9}" srcOrd="2" destOrd="0" presId="urn:microsoft.com/office/officeart/2018/2/layout/IconVerticalSolidList"/>
    <dgm:cxn modelId="{64D5CBBE-EE79-4CAD-B9D0-8E896B39F45A}" type="presParOf" srcId="{E444CAB0-D731-4C88-843B-0605F5A8D9D9}" destId="{3533D469-DA3E-4A32-AC02-5329B64727D1}" srcOrd="0" destOrd="0" presId="urn:microsoft.com/office/officeart/2018/2/layout/IconVerticalSolidList"/>
    <dgm:cxn modelId="{454912B8-FC35-4A6D-8AE8-9DC028D9031E}" type="presParOf" srcId="{E444CAB0-D731-4C88-843B-0605F5A8D9D9}" destId="{9539DF4F-1653-4834-A2EA-1C3838D2C600}" srcOrd="1" destOrd="0" presId="urn:microsoft.com/office/officeart/2018/2/layout/IconVerticalSolidList"/>
    <dgm:cxn modelId="{57C3A2FB-B363-4C3E-91FC-FFFD2C516982}" type="presParOf" srcId="{E444CAB0-D731-4C88-843B-0605F5A8D9D9}" destId="{2D816C62-1BE7-4C94-A5E5-BE474E59613D}" srcOrd="2" destOrd="0" presId="urn:microsoft.com/office/officeart/2018/2/layout/IconVerticalSolidList"/>
    <dgm:cxn modelId="{A469D047-C433-45D4-8CDF-324B37A0A449}" type="presParOf" srcId="{E444CAB0-D731-4C88-843B-0605F5A8D9D9}" destId="{CDC928BB-0196-49AD-8EC0-885AF2836CF6}" srcOrd="3" destOrd="0" presId="urn:microsoft.com/office/officeart/2018/2/layout/IconVerticalSolidList"/>
    <dgm:cxn modelId="{22FE3713-4004-474A-BFAF-55C6079DA684}" type="presParOf" srcId="{55EB837E-6F30-4250-9017-4BCCB02667A0}" destId="{2AF68306-5D33-4646-BA45-81C881561060}" srcOrd="3" destOrd="0" presId="urn:microsoft.com/office/officeart/2018/2/layout/IconVerticalSolidList"/>
    <dgm:cxn modelId="{6CEB3D9A-3016-4E62-9606-274303B47F0C}" type="presParOf" srcId="{55EB837E-6F30-4250-9017-4BCCB02667A0}" destId="{84C99A37-EC2C-4A2A-999B-F82161ED829E}" srcOrd="4" destOrd="0" presId="urn:microsoft.com/office/officeart/2018/2/layout/IconVerticalSolidList"/>
    <dgm:cxn modelId="{23878CD0-B919-4535-AAC9-C635F30A0C77}" type="presParOf" srcId="{84C99A37-EC2C-4A2A-999B-F82161ED829E}" destId="{A6D39147-ABC9-419B-AD0A-33AB3DC0581D}" srcOrd="0" destOrd="0" presId="urn:microsoft.com/office/officeart/2018/2/layout/IconVerticalSolidList"/>
    <dgm:cxn modelId="{B58C20DD-4FDA-4B47-86A3-EA81F6B86A10}" type="presParOf" srcId="{84C99A37-EC2C-4A2A-999B-F82161ED829E}" destId="{A53B40F4-FD92-49C1-A374-AE59AB1358CA}" srcOrd="1" destOrd="0" presId="urn:microsoft.com/office/officeart/2018/2/layout/IconVerticalSolidList"/>
    <dgm:cxn modelId="{29C9A155-1FB7-463C-A93C-229DFB43D7EF}" type="presParOf" srcId="{84C99A37-EC2C-4A2A-999B-F82161ED829E}" destId="{C5FD110C-853E-4D16-A040-75EAAD3F1C2A}" srcOrd="2" destOrd="0" presId="urn:microsoft.com/office/officeart/2018/2/layout/IconVerticalSolidList"/>
    <dgm:cxn modelId="{0F7F18A2-9789-4279-8BC0-E675E1AF4EE7}" type="presParOf" srcId="{84C99A37-EC2C-4A2A-999B-F82161ED829E}" destId="{D73B519F-E29D-4D71-AEB7-33021D10A10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B25BFA-7E8B-46D3-B553-04E8B437E99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75C009-CD1F-4B88-B7B7-FCCB74B0C6F4}">
      <dgm:prSet custT="1"/>
      <dgm:spPr/>
      <dgm:t>
        <a:bodyPr/>
        <a:lstStyle/>
        <a:p>
          <a:r>
            <a:rPr lang="en-US" sz="2800" dirty="0"/>
            <a:t>Most hear about courses from district leaders</a:t>
          </a:r>
        </a:p>
      </dgm:t>
    </dgm:pt>
    <dgm:pt modelId="{5099C1CB-BECF-4E69-BCC2-CFBDCB2A184E}" type="parTrans" cxnId="{17BDA19E-D797-4241-8444-FAD62DABB1E7}">
      <dgm:prSet/>
      <dgm:spPr/>
      <dgm:t>
        <a:bodyPr/>
        <a:lstStyle/>
        <a:p>
          <a:endParaRPr lang="en-US"/>
        </a:p>
      </dgm:t>
    </dgm:pt>
    <dgm:pt modelId="{3A6A0062-1163-4C04-9B91-D7D5296406F4}" type="sibTrans" cxnId="{17BDA19E-D797-4241-8444-FAD62DABB1E7}">
      <dgm:prSet/>
      <dgm:spPr/>
      <dgm:t>
        <a:bodyPr/>
        <a:lstStyle/>
        <a:p>
          <a:endParaRPr lang="en-US"/>
        </a:p>
      </dgm:t>
    </dgm:pt>
    <dgm:pt modelId="{60C3133C-E341-4D03-8E22-F1516720779F}">
      <dgm:prSet custT="1"/>
      <dgm:spPr/>
      <dgm:t>
        <a:bodyPr/>
        <a:lstStyle/>
        <a:p>
          <a:r>
            <a:rPr lang="en-US" sz="2800" dirty="0"/>
            <a:t>97% said that the course is relevant to their role</a:t>
          </a:r>
        </a:p>
      </dgm:t>
    </dgm:pt>
    <dgm:pt modelId="{E201C9AD-0DCD-4025-9A8D-3E1431D848EA}" type="parTrans" cxnId="{D10818CD-D9D0-46BE-A994-DB613CD2CB5A}">
      <dgm:prSet/>
      <dgm:spPr/>
      <dgm:t>
        <a:bodyPr/>
        <a:lstStyle/>
        <a:p>
          <a:endParaRPr lang="en-US"/>
        </a:p>
      </dgm:t>
    </dgm:pt>
    <dgm:pt modelId="{B08BFCEA-6829-495B-ABE9-8400A0F4303A}" type="sibTrans" cxnId="{D10818CD-D9D0-46BE-A994-DB613CD2CB5A}">
      <dgm:prSet/>
      <dgm:spPr/>
      <dgm:t>
        <a:bodyPr/>
        <a:lstStyle/>
        <a:p>
          <a:endParaRPr lang="en-US"/>
        </a:p>
      </dgm:t>
    </dgm:pt>
    <dgm:pt modelId="{74D5AFA7-F179-4DFD-9871-C4EC7C9E8B12}">
      <dgm:prSet custT="1"/>
      <dgm:spPr/>
      <dgm:t>
        <a:bodyPr/>
        <a:lstStyle/>
        <a:p>
          <a:r>
            <a:rPr lang="en-US" sz="2800" dirty="0"/>
            <a:t>95% said that the course met their expectations</a:t>
          </a:r>
        </a:p>
      </dgm:t>
    </dgm:pt>
    <dgm:pt modelId="{906632EB-3DD7-4066-8EA4-6C2CBF61466C}" type="parTrans" cxnId="{8ADAB95C-3C7B-4D2C-AE3C-7AB5E5D7E67E}">
      <dgm:prSet/>
      <dgm:spPr/>
      <dgm:t>
        <a:bodyPr/>
        <a:lstStyle/>
        <a:p>
          <a:endParaRPr lang="en-US"/>
        </a:p>
      </dgm:t>
    </dgm:pt>
    <dgm:pt modelId="{795D7E48-B44F-40DD-BA98-DC2D7271DBB9}" type="sibTrans" cxnId="{8ADAB95C-3C7B-4D2C-AE3C-7AB5E5D7E67E}">
      <dgm:prSet/>
      <dgm:spPr/>
      <dgm:t>
        <a:bodyPr/>
        <a:lstStyle/>
        <a:p>
          <a:endParaRPr lang="en-US"/>
        </a:p>
      </dgm:t>
    </dgm:pt>
    <dgm:pt modelId="{730E786B-0D5B-455C-8E41-E6356F9B79B2}">
      <dgm:prSet custT="1"/>
      <dgm:spPr/>
      <dgm:t>
        <a:bodyPr/>
        <a:lstStyle/>
        <a:p>
          <a:r>
            <a:rPr lang="en-US" sz="2800" dirty="0"/>
            <a:t>92% said they learned something new from the course</a:t>
          </a:r>
        </a:p>
      </dgm:t>
    </dgm:pt>
    <dgm:pt modelId="{71E85109-65EA-457C-B55A-8E19EEF4EF35}" type="parTrans" cxnId="{0E3CEE03-F9F8-4946-90B2-3B55BDA79EF5}">
      <dgm:prSet/>
      <dgm:spPr/>
      <dgm:t>
        <a:bodyPr/>
        <a:lstStyle/>
        <a:p>
          <a:endParaRPr lang="en-US"/>
        </a:p>
      </dgm:t>
    </dgm:pt>
    <dgm:pt modelId="{86739C85-05D2-4ADD-A3DD-A6405E6BED1E}" type="sibTrans" cxnId="{0E3CEE03-F9F8-4946-90B2-3B55BDA79EF5}">
      <dgm:prSet/>
      <dgm:spPr/>
      <dgm:t>
        <a:bodyPr/>
        <a:lstStyle/>
        <a:p>
          <a:endParaRPr lang="en-US"/>
        </a:p>
      </dgm:t>
    </dgm:pt>
    <dgm:pt modelId="{CB63A9FE-47DA-4363-8966-8E2F0B22375E}">
      <dgm:prSet custT="1"/>
      <dgm:spPr/>
      <dgm:t>
        <a:bodyPr/>
        <a:lstStyle/>
        <a:p>
          <a:r>
            <a:rPr lang="en-US" sz="2800" dirty="0"/>
            <a:t>78% are confident and 19% are somewhat confident that they will be able to apply what they learned from the course</a:t>
          </a:r>
        </a:p>
      </dgm:t>
    </dgm:pt>
    <dgm:pt modelId="{C8107C18-0ED1-49B5-961C-FAE5D1337170}" type="parTrans" cxnId="{CFAC9038-2388-4668-A4F7-4951AAC4A06A}">
      <dgm:prSet/>
      <dgm:spPr/>
      <dgm:t>
        <a:bodyPr/>
        <a:lstStyle/>
        <a:p>
          <a:endParaRPr lang="en-US"/>
        </a:p>
      </dgm:t>
    </dgm:pt>
    <dgm:pt modelId="{65BF73D5-FF47-40F4-9D6E-88240A9C39F0}" type="sibTrans" cxnId="{CFAC9038-2388-4668-A4F7-4951AAC4A06A}">
      <dgm:prSet/>
      <dgm:spPr/>
      <dgm:t>
        <a:bodyPr/>
        <a:lstStyle/>
        <a:p>
          <a:endParaRPr lang="en-US"/>
        </a:p>
      </dgm:t>
    </dgm:pt>
    <dgm:pt modelId="{87AEA8FC-845C-4413-B331-43467F9F6823}" type="pres">
      <dgm:prSet presAssocID="{C6B25BFA-7E8B-46D3-B553-04E8B437E99E}" presName="diagram" presStyleCnt="0">
        <dgm:presLayoutVars>
          <dgm:dir/>
          <dgm:resizeHandles val="exact"/>
        </dgm:presLayoutVars>
      </dgm:prSet>
      <dgm:spPr/>
    </dgm:pt>
    <dgm:pt modelId="{837C4594-07F0-441F-B414-13D57873F104}" type="pres">
      <dgm:prSet presAssocID="{FD75C009-CD1F-4B88-B7B7-FCCB74B0C6F4}" presName="node" presStyleLbl="node1" presStyleIdx="0" presStyleCnt="5">
        <dgm:presLayoutVars>
          <dgm:bulletEnabled val="1"/>
        </dgm:presLayoutVars>
      </dgm:prSet>
      <dgm:spPr/>
    </dgm:pt>
    <dgm:pt modelId="{0966AEAE-851E-4A02-A63D-3DBEC971D61F}" type="pres">
      <dgm:prSet presAssocID="{3A6A0062-1163-4C04-9B91-D7D5296406F4}" presName="sibTrans" presStyleCnt="0"/>
      <dgm:spPr/>
    </dgm:pt>
    <dgm:pt modelId="{61BB2AC7-3EB6-4200-9C2F-0FCD6A0241B4}" type="pres">
      <dgm:prSet presAssocID="{60C3133C-E341-4D03-8E22-F1516720779F}" presName="node" presStyleLbl="node1" presStyleIdx="1" presStyleCnt="5">
        <dgm:presLayoutVars>
          <dgm:bulletEnabled val="1"/>
        </dgm:presLayoutVars>
      </dgm:prSet>
      <dgm:spPr/>
    </dgm:pt>
    <dgm:pt modelId="{FE5E1B29-808D-4A0B-82CE-F867A9590B56}" type="pres">
      <dgm:prSet presAssocID="{B08BFCEA-6829-495B-ABE9-8400A0F4303A}" presName="sibTrans" presStyleCnt="0"/>
      <dgm:spPr/>
    </dgm:pt>
    <dgm:pt modelId="{237CDB52-C486-4B22-85D0-C90AC42754FC}" type="pres">
      <dgm:prSet presAssocID="{74D5AFA7-F179-4DFD-9871-C4EC7C9E8B12}" presName="node" presStyleLbl="node1" presStyleIdx="2" presStyleCnt="5">
        <dgm:presLayoutVars>
          <dgm:bulletEnabled val="1"/>
        </dgm:presLayoutVars>
      </dgm:prSet>
      <dgm:spPr/>
    </dgm:pt>
    <dgm:pt modelId="{8626A4D7-750D-45D7-ADE1-9358636DA910}" type="pres">
      <dgm:prSet presAssocID="{795D7E48-B44F-40DD-BA98-DC2D7271DBB9}" presName="sibTrans" presStyleCnt="0"/>
      <dgm:spPr/>
    </dgm:pt>
    <dgm:pt modelId="{AE3122E7-A27E-4B4A-B14C-FEB1C9DF2BC9}" type="pres">
      <dgm:prSet presAssocID="{730E786B-0D5B-455C-8E41-E6356F9B79B2}" presName="node" presStyleLbl="node1" presStyleIdx="3" presStyleCnt="5">
        <dgm:presLayoutVars>
          <dgm:bulletEnabled val="1"/>
        </dgm:presLayoutVars>
      </dgm:prSet>
      <dgm:spPr/>
    </dgm:pt>
    <dgm:pt modelId="{B7612243-C923-4EA0-9F46-E6AE95E76C45}" type="pres">
      <dgm:prSet presAssocID="{86739C85-05D2-4ADD-A3DD-A6405E6BED1E}" presName="sibTrans" presStyleCnt="0"/>
      <dgm:spPr/>
    </dgm:pt>
    <dgm:pt modelId="{90C9B720-AB9B-44C2-965E-C7B0756C9443}" type="pres">
      <dgm:prSet presAssocID="{CB63A9FE-47DA-4363-8966-8E2F0B22375E}" presName="node" presStyleLbl="node1" presStyleIdx="4" presStyleCnt="5" custScaleX="210322">
        <dgm:presLayoutVars>
          <dgm:bulletEnabled val="1"/>
        </dgm:presLayoutVars>
      </dgm:prSet>
      <dgm:spPr/>
    </dgm:pt>
  </dgm:ptLst>
  <dgm:cxnLst>
    <dgm:cxn modelId="{0E3CEE03-F9F8-4946-90B2-3B55BDA79EF5}" srcId="{C6B25BFA-7E8B-46D3-B553-04E8B437E99E}" destId="{730E786B-0D5B-455C-8E41-E6356F9B79B2}" srcOrd="3" destOrd="0" parTransId="{71E85109-65EA-457C-B55A-8E19EEF4EF35}" sibTransId="{86739C85-05D2-4ADD-A3DD-A6405E6BED1E}"/>
    <dgm:cxn modelId="{CFAC9038-2388-4668-A4F7-4951AAC4A06A}" srcId="{C6B25BFA-7E8B-46D3-B553-04E8B437E99E}" destId="{CB63A9FE-47DA-4363-8966-8E2F0B22375E}" srcOrd="4" destOrd="0" parTransId="{C8107C18-0ED1-49B5-961C-FAE5D1337170}" sibTransId="{65BF73D5-FF47-40F4-9D6E-88240A9C39F0}"/>
    <dgm:cxn modelId="{F108655C-F725-45E5-A17B-3A46624068D6}" type="presOf" srcId="{CB63A9FE-47DA-4363-8966-8E2F0B22375E}" destId="{90C9B720-AB9B-44C2-965E-C7B0756C9443}" srcOrd="0" destOrd="0" presId="urn:microsoft.com/office/officeart/2005/8/layout/default"/>
    <dgm:cxn modelId="{8ADAB95C-3C7B-4D2C-AE3C-7AB5E5D7E67E}" srcId="{C6B25BFA-7E8B-46D3-B553-04E8B437E99E}" destId="{74D5AFA7-F179-4DFD-9871-C4EC7C9E8B12}" srcOrd="2" destOrd="0" parTransId="{906632EB-3DD7-4066-8EA4-6C2CBF61466C}" sibTransId="{795D7E48-B44F-40DD-BA98-DC2D7271DBB9}"/>
    <dgm:cxn modelId="{47175468-31E6-4683-9183-CFAE14575616}" type="presOf" srcId="{730E786B-0D5B-455C-8E41-E6356F9B79B2}" destId="{AE3122E7-A27E-4B4A-B14C-FEB1C9DF2BC9}" srcOrd="0" destOrd="0" presId="urn:microsoft.com/office/officeart/2005/8/layout/default"/>
    <dgm:cxn modelId="{5654C174-26B6-41C7-A31F-8ED38C0EFDFB}" type="presOf" srcId="{FD75C009-CD1F-4B88-B7B7-FCCB74B0C6F4}" destId="{837C4594-07F0-441F-B414-13D57873F104}" srcOrd="0" destOrd="0" presId="urn:microsoft.com/office/officeart/2005/8/layout/default"/>
    <dgm:cxn modelId="{CFB2C57A-84C7-4164-BACD-1908BB0133F6}" type="presOf" srcId="{60C3133C-E341-4D03-8E22-F1516720779F}" destId="{61BB2AC7-3EB6-4200-9C2F-0FCD6A0241B4}" srcOrd="0" destOrd="0" presId="urn:microsoft.com/office/officeart/2005/8/layout/default"/>
    <dgm:cxn modelId="{D4BC7798-1FC2-420F-B5B8-D7AFEE908E8E}" type="presOf" srcId="{74D5AFA7-F179-4DFD-9871-C4EC7C9E8B12}" destId="{237CDB52-C486-4B22-85D0-C90AC42754FC}" srcOrd="0" destOrd="0" presId="urn:microsoft.com/office/officeart/2005/8/layout/default"/>
    <dgm:cxn modelId="{17BDA19E-D797-4241-8444-FAD62DABB1E7}" srcId="{C6B25BFA-7E8B-46D3-B553-04E8B437E99E}" destId="{FD75C009-CD1F-4B88-B7B7-FCCB74B0C6F4}" srcOrd="0" destOrd="0" parTransId="{5099C1CB-BECF-4E69-BCC2-CFBDCB2A184E}" sibTransId="{3A6A0062-1163-4C04-9B91-D7D5296406F4}"/>
    <dgm:cxn modelId="{D10818CD-D9D0-46BE-A994-DB613CD2CB5A}" srcId="{C6B25BFA-7E8B-46D3-B553-04E8B437E99E}" destId="{60C3133C-E341-4D03-8E22-F1516720779F}" srcOrd="1" destOrd="0" parTransId="{E201C9AD-0DCD-4025-9A8D-3E1431D848EA}" sibTransId="{B08BFCEA-6829-495B-ABE9-8400A0F4303A}"/>
    <dgm:cxn modelId="{082926FB-3FED-49C0-AF00-100A849E1120}" type="presOf" srcId="{C6B25BFA-7E8B-46D3-B553-04E8B437E99E}" destId="{87AEA8FC-845C-4413-B331-43467F9F6823}" srcOrd="0" destOrd="0" presId="urn:microsoft.com/office/officeart/2005/8/layout/default"/>
    <dgm:cxn modelId="{DB7A74D9-5BDE-45FD-ADC9-5151E0668DC1}" type="presParOf" srcId="{87AEA8FC-845C-4413-B331-43467F9F6823}" destId="{837C4594-07F0-441F-B414-13D57873F104}" srcOrd="0" destOrd="0" presId="urn:microsoft.com/office/officeart/2005/8/layout/default"/>
    <dgm:cxn modelId="{A2970122-0A8F-4443-861F-87BDB8ED2470}" type="presParOf" srcId="{87AEA8FC-845C-4413-B331-43467F9F6823}" destId="{0966AEAE-851E-4A02-A63D-3DBEC971D61F}" srcOrd="1" destOrd="0" presId="urn:microsoft.com/office/officeart/2005/8/layout/default"/>
    <dgm:cxn modelId="{B58536A8-AC91-4556-943A-F03C746F8633}" type="presParOf" srcId="{87AEA8FC-845C-4413-B331-43467F9F6823}" destId="{61BB2AC7-3EB6-4200-9C2F-0FCD6A0241B4}" srcOrd="2" destOrd="0" presId="urn:microsoft.com/office/officeart/2005/8/layout/default"/>
    <dgm:cxn modelId="{E278F75B-A36A-4F92-AC55-4A546BAFB6F9}" type="presParOf" srcId="{87AEA8FC-845C-4413-B331-43467F9F6823}" destId="{FE5E1B29-808D-4A0B-82CE-F867A9590B56}" srcOrd="3" destOrd="0" presId="urn:microsoft.com/office/officeart/2005/8/layout/default"/>
    <dgm:cxn modelId="{F1CC4729-4797-407F-813A-0A1CC8C7C28C}" type="presParOf" srcId="{87AEA8FC-845C-4413-B331-43467F9F6823}" destId="{237CDB52-C486-4B22-85D0-C90AC42754FC}" srcOrd="4" destOrd="0" presId="urn:microsoft.com/office/officeart/2005/8/layout/default"/>
    <dgm:cxn modelId="{A8742A66-98FA-489D-9BFB-E16938BA825D}" type="presParOf" srcId="{87AEA8FC-845C-4413-B331-43467F9F6823}" destId="{8626A4D7-750D-45D7-ADE1-9358636DA910}" srcOrd="5" destOrd="0" presId="urn:microsoft.com/office/officeart/2005/8/layout/default"/>
    <dgm:cxn modelId="{B9A4B688-D472-438A-9BAE-A04A6CCDB2E1}" type="presParOf" srcId="{87AEA8FC-845C-4413-B331-43467F9F6823}" destId="{AE3122E7-A27E-4B4A-B14C-FEB1C9DF2BC9}" srcOrd="6" destOrd="0" presId="urn:microsoft.com/office/officeart/2005/8/layout/default"/>
    <dgm:cxn modelId="{19443233-CAE3-4406-B1CD-B47B6A592E75}" type="presParOf" srcId="{87AEA8FC-845C-4413-B331-43467F9F6823}" destId="{B7612243-C923-4EA0-9F46-E6AE95E76C45}" srcOrd="7" destOrd="0" presId="urn:microsoft.com/office/officeart/2005/8/layout/default"/>
    <dgm:cxn modelId="{34C15A82-AE82-4679-8261-FC0965844066}" type="presParOf" srcId="{87AEA8FC-845C-4413-B331-43467F9F6823}" destId="{90C9B720-AB9B-44C2-965E-C7B0756C944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5979B-BF76-4A32-80D8-AA5F44065916}">
      <dsp:nvSpPr>
        <dsp:cNvPr id="0" name=""/>
        <dsp:cNvSpPr/>
      </dsp:nvSpPr>
      <dsp:spPr>
        <a:xfrm>
          <a:off x="674849" y="26197"/>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B1B8B-A959-4A40-8A03-D053A77A61B8}">
      <dsp:nvSpPr>
        <dsp:cNvPr id="0" name=""/>
        <dsp:cNvSpPr/>
      </dsp:nvSpPr>
      <dsp:spPr>
        <a:xfrm>
          <a:off x="1120911" y="472260"/>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59D71-2EC2-4A7F-BD3A-023926BECCBA}">
      <dsp:nvSpPr>
        <dsp:cNvPr id="0" name=""/>
        <dsp:cNvSpPr/>
      </dsp:nvSpPr>
      <dsp:spPr>
        <a:xfrm>
          <a:off x="5755" y="2771198"/>
          <a:ext cx="343125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dirty="0"/>
            <a:t>Transition from Training to Learning</a:t>
          </a:r>
        </a:p>
      </dsp:txBody>
      <dsp:txXfrm>
        <a:off x="5755" y="2771198"/>
        <a:ext cx="3431250" cy="1237500"/>
      </dsp:txXfrm>
    </dsp:sp>
    <dsp:sp modelId="{DD1CF62F-5D87-4A61-8EBC-E5F5A49729EE}">
      <dsp:nvSpPr>
        <dsp:cNvPr id="0" name=""/>
        <dsp:cNvSpPr/>
      </dsp:nvSpPr>
      <dsp:spPr>
        <a:xfrm>
          <a:off x="4706568" y="26197"/>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9BA50-7147-48CD-861A-37D17B287BA9}">
      <dsp:nvSpPr>
        <dsp:cNvPr id="0" name=""/>
        <dsp:cNvSpPr/>
      </dsp:nvSpPr>
      <dsp:spPr>
        <a:xfrm>
          <a:off x="5152630" y="472260"/>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2E696-155D-445D-8F96-912A47D380DC}">
      <dsp:nvSpPr>
        <dsp:cNvPr id="0" name=""/>
        <dsp:cNvSpPr/>
      </dsp:nvSpPr>
      <dsp:spPr>
        <a:xfrm>
          <a:off x="4037474" y="2771198"/>
          <a:ext cx="343125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dirty="0"/>
            <a:t>Learning Center Data</a:t>
          </a:r>
        </a:p>
      </dsp:txBody>
      <dsp:txXfrm>
        <a:off x="4037474" y="2771198"/>
        <a:ext cx="3431250" cy="1237500"/>
      </dsp:txXfrm>
    </dsp:sp>
    <dsp:sp modelId="{FB1B1C43-84CE-4A30-91BD-750759160FAF}">
      <dsp:nvSpPr>
        <dsp:cNvPr id="0" name=""/>
        <dsp:cNvSpPr/>
      </dsp:nvSpPr>
      <dsp:spPr>
        <a:xfrm>
          <a:off x="8738287" y="26197"/>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EDA25-9656-4F66-A5A4-8712326A0C67}">
      <dsp:nvSpPr>
        <dsp:cNvPr id="0" name=""/>
        <dsp:cNvSpPr/>
      </dsp:nvSpPr>
      <dsp:spPr>
        <a:xfrm>
          <a:off x="9184349" y="472260"/>
          <a:ext cx="1200937" cy="1200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30E66-461B-4A30-99D1-A8EC0ABDDEDB}">
      <dsp:nvSpPr>
        <dsp:cNvPr id="0" name=""/>
        <dsp:cNvSpPr/>
      </dsp:nvSpPr>
      <dsp:spPr>
        <a:xfrm>
          <a:off x="8069193" y="2771198"/>
          <a:ext cx="3431250"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a:t>Stay Connected</a:t>
          </a:r>
        </a:p>
      </dsp:txBody>
      <dsp:txXfrm>
        <a:off x="8069193" y="2771198"/>
        <a:ext cx="3431250" cy="123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C4594-07F0-441F-B414-13D57873F104}">
      <dsp:nvSpPr>
        <dsp:cNvPr id="0" name=""/>
        <dsp:cNvSpPr/>
      </dsp:nvSpPr>
      <dsp:spPr>
        <a:xfrm>
          <a:off x="1143" y="545239"/>
          <a:ext cx="5766276" cy="29396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Content-Centered Training</a:t>
          </a:r>
        </a:p>
      </dsp:txBody>
      <dsp:txXfrm>
        <a:off x="1470970" y="545239"/>
        <a:ext cx="2826623" cy="2939653"/>
      </dsp:txXfrm>
    </dsp:sp>
    <dsp:sp modelId="{61BB2AC7-3EB6-4200-9C2F-0FCD6A0241B4}">
      <dsp:nvSpPr>
        <dsp:cNvPr id="0" name=""/>
        <dsp:cNvSpPr/>
      </dsp:nvSpPr>
      <dsp:spPr>
        <a:xfrm>
          <a:off x="6258506" y="502203"/>
          <a:ext cx="5933493" cy="29396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Participant-Centered Learning</a:t>
          </a:r>
        </a:p>
      </dsp:txBody>
      <dsp:txXfrm>
        <a:off x="7728333" y="502203"/>
        <a:ext cx="2993840" cy="2939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9B962-0D4E-40C0-BF99-E03CC2ABE316}">
      <dsp:nvSpPr>
        <dsp:cNvPr id="0" name=""/>
        <dsp:cNvSpPr/>
      </dsp:nvSpPr>
      <dsp:spPr>
        <a:xfrm>
          <a:off x="0" y="4616"/>
          <a:ext cx="11506199" cy="14556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EF581-7564-406D-8DA2-2BD7C8C899EE}">
      <dsp:nvSpPr>
        <dsp:cNvPr id="0" name=""/>
        <dsp:cNvSpPr/>
      </dsp:nvSpPr>
      <dsp:spPr>
        <a:xfrm>
          <a:off x="440326" y="332131"/>
          <a:ext cx="801375" cy="800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93289-2648-441D-B918-2E6EB4944725}">
      <dsp:nvSpPr>
        <dsp:cNvPr id="0" name=""/>
        <dsp:cNvSpPr/>
      </dsp:nvSpPr>
      <dsp:spPr>
        <a:xfrm>
          <a:off x="1682027" y="4616"/>
          <a:ext cx="9758270" cy="145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04" tIns="154204" rIns="154204" bIns="154204" numCol="1" spcCol="1270" anchor="ctr" anchorCtr="0">
          <a:noAutofit/>
        </a:bodyPr>
        <a:lstStyle/>
        <a:p>
          <a:pPr marL="0" lvl="0" indent="0" algn="l" defTabSz="1244600">
            <a:lnSpc>
              <a:spcPct val="100000"/>
            </a:lnSpc>
            <a:spcBef>
              <a:spcPct val="0"/>
            </a:spcBef>
            <a:spcAft>
              <a:spcPct val="35000"/>
            </a:spcAft>
            <a:buNone/>
          </a:pPr>
          <a:r>
            <a:rPr lang="en-US" sz="2800" b="1" kern="1200" dirty="0"/>
            <a:t>Leader’s guides being revised to build off courses</a:t>
          </a:r>
        </a:p>
      </dsp:txBody>
      <dsp:txXfrm>
        <a:off x="1682027" y="4616"/>
        <a:ext cx="9758270" cy="1457046"/>
      </dsp:txXfrm>
    </dsp:sp>
    <dsp:sp modelId="{3533D469-DA3E-4A32-AC02-5329B64727D1}">
      <dsp:nvSpPr>
        <dsp:cNvPr id="0" name=""/>
        <dsp:cNvSpPr/>
      </dsp:nvSpPr>
      <dsp:spPr>
        <a:xfrm>
          <a:off x="0" y="1814885"/>
          <a:ext cx="11506199" cy="14556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9DF4F-1653-4834-A2EA-1C3838D2C600}">
      <dsp:nvSpPr>
        <dsp:cNvPr id="0" name=""/>
        <dsp:cNvSpPr/>
      </dsp:nvSpPr>
      <dsp:spPr>
        <a:xfrm>
          <a:off x="440326" y="2142401"/>
          <a:ext cx="801375" cy="800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928BB-0196-49AD-8EC0-885AF2836CF6}">
      <dsp:nvSpPr>
        <dsp:cNvPr id="0" name=""/>
        <dsp:cNvSpPr/>
      </dsp:nvSpPr>
      <dsp:spPr>
        <a:xfrm>
          <a:off x="1682027" y="1814885"/>
          <a:ext cx="9758270" cy="145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04" tIns="154204" rIns="154204" bIns="154204" numCol="1" spcCol="1270" anchor="ctr" anchorCtr="0">
          <a:noAutofit/>
        </a:bodyPr>
        <a:lstStyle/>
        <a:p>
          <a:pPr marL="0" lvl="0" indent="0" algn="l" defTabSz="1244600">
            <a:lnSpc>
              <a:spcPct val="100000"/>
            </a:lnSpc>
            <a:spcBef>
              <a:spcPct val="0"/>
            </a:spcBef>
            <a:spcAft>
              <a:spcPct val="35000"/>
            </a:spcAft>
            <a:buNone/>
          </a:pPr>
          <a:r>
            <a:rPr lang="en-US" sz="2800" b="1" kern="1200" dirty="0"/>
            <a:t>Online content is for self-paced learning</a:t>
          </a:r>
        </a:p>
      </dsp:txBody>
      <dsp:txXfrm>
        <a:off x="1682027" y="1814885"/>
        <a:ext cx="9758270" cy="1457046"/>
      </dsp:txXfrm>
    </dsp:sp>
    <dsp:sp modelId="{A6D39147-ABC9-419B-AD0A-33AB3DC0581D}">
      <dsp:nvSpPr>
        <dsp:cNvPr id="0" name=""/>
        <dsp:cNvSpPr/>
      </dsp:nvSpPr>
      <dsp:spPr>
        <a:xfrm>
          <a:off x="0" y="3625155"/>
          <a:ext cx="11506199" cy="14556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3B40F4-FD92-49C1-A374-AE59AB1358CA}">
      <dsp:nvSpPr>
        <dsp:cNvPr id="0" name=""/>
        <dsp:cNvSpPr/>
      </dsp:nvSpPr>
      <dsp:spPr>
        <a:xfrm>
          <a:off x="440756" y="3952670"/>
          <a:ext cx="801375" cy="8005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B519F-E29D-4D71-AEB7-33021D10A10A}">
      <dsp:nvSpPr>
        <dsp:cNvPr id="0" name=""/>
        <dsp:cNvSpPr/>
      </dsp:nvSpPr>
      <dsp:spPr>
        <a:xfrm>
          <a:off x="1682888" y="3625155"/>
          <a:ext cx="9758270" cy="145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04" tIns="154204" rIns="154204" bIns="154204" numCol="1" spcCol="1270" anchor="ctr" anchorCtr="0">
          <a:noAutofit/>
        </a:bodyPr>
        <a:lstStyle/>
        <a:p>
          <a:pPr marL="0" lvl="0" indent="0" algn="l" defTabSz="1244600">
            <a:lnSpc>
              <a:spcPct val="100000"/>
            </a:lnSpc>
            <a:spcBef>
              <a:spcPct val="0"/>
            </a:spcBef>
            <a:spcAft>
              <a:spcPct val="35000"/>
            </a:spcAft>
            <a:buNone/>
          </a:pPr>
          <a:r>
            <a:rPr lang="en-US" sz="2800" b="1" kern="1200" dirty="0"/>
            <a:t>In-person learning is best for sharing ideas in small groups, action planning, regionalized content, and finding solutions to our challenges.</a:t>
          </a:r>
        </a:p>
      </dsp:txBody>
      <dsp:txXfrm>
        <a:off x="1682888" y="3625155"/>
        <a:ext cx="9758270" cy="14570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C4594-07F0-441F-B414-13D57873F104}">
      <dsp:nvSpPr>
        <dsp:cNvPr id="0" name=""/>
        <dsp:cNvSpPr/>
      </dsp:nvSpPr>
      <dsp:spPr>
        <a:xfrm>
          <a:off x="292344" y="3091"/>
          <a:ext cx="3471587" cy="2082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Most hear about courses from district leaders</a:t>
          </a:r>
        </a:p>
      </dsp:txBody>
      <dsp:txXfrm>
        <a:off x="292344" y="3091"/>
        <a:ext cx="3471587" cy="2082952"/>
      </dsp:txXfrm>
    </dsp:sp>
    <dsp:sp modelId="{61BB2AC7-3EB6-4200-9C2F-0FCD6A0241B4}">
      <dsp:nvSpPr>
        <dsp:cNvPr id="0" name=""/>
        <dsp:cNvSpPr/>
      </dsp:nvSpPr>
      <dsp:spPr>
        <a:xfrm>
          <a:off x="4111089" y="3091"/>
          <a:ext cx="3471587" cy="2082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97% said that the course is relevant to their role</a:t>
          </a:r>
        </a:p>
      </dsp:txBody>
      <dsp:txXfrm>
        <a:off x="4111089" y="3091"/>
        <a:ext cx="3471587" cy="2082952"/>
      </dsp:txXfrm>
    </dsp:sp>
    <dsp:sp modelId="{237CDB52-C486-4B22-85D0-C90AC42754FC}">
      <dsp:nvSpPr>
        <dsp:cNvPr id="0" name=""/>
        <dsp:cNvSpPr/>
      </dsp:nvSpPr>
      <dsp:spPr>
        <a:xfrm>
          <a:off x="7929835" y="3091"/>
          <a:ext cx="3471587" cy="2082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95% said that the course met their expectations</a:t>
          </a:r>
        </a:p>
      </dsp:txBody>
      <dsp:txXfrm>
        <a:off x="7929835" y="3091"/>
        <a:ext cx="3471587" cy="2082952"/>
      </dsp:txXfrm>
    </dsp:sp>
    <dsp:sp modelId="{AE3122E7-A27E-4B4A-B14C-FEB1C9DF2BC9}">
      <dsp:nvSpPr>
        <dsp:cNvPr id="0" name=""/>
        <dsp:cNvSpPr/>
      </dsp:nvSpPr>
      <dsp:spPr>
        <a:xfrm>
          <a:off x="286754" y="2433202"/>
          <a:ext cx="3471587" cy="2082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92% said they learned something new from the course</a:t>
          </a:r>
        </a:p>
      </dsp:txBody>
      <dsp:txXfrm>
        <a:off x="286754" y="2433202"/>
        <a:ext cx="3471587" cy="2082952"/>
      </dsp:txXfrm>
    </dsp:sp>
    <dsp:sp modelId="{90C9B720-AB9B-44C2-965E-C7B0756C9443}">
      <dsp:nvSpPr>
        <dsp:cNvPr id="0" name=""/>
        <dsp:cNvSpPr/>
      </dsp:nvSpPr>
      <dsp:spPr>
        <a:xfrm>
          <a:off x="4105500" y="2433202"/>
          <a:ext cx="7301511" cy="2082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78% are confident and 19% are somewhat confident that they will be able to apply what they learned from the course</a:t>
          </a:r>
        </a:p>
      </dsp:txBody>
      <dsp:txXfrm>
        <a:off x="4105500" y="2433202"/>
        <a:ext cx="7301511" cy="208295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03E561-A38A-4A22-8215-F855A52BC5B1}" type="datetimeFigureOut">
              <a:rPr lang="en-US" smtClean="0"/>
              <a:t>11-Jul-2023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42128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essentially a blended learning approach that combines online and in-person study. It can include courses, in-person learning events, and virtual meetings. It can also include planning meetings, job shadowing, and action planning. We believe the best way to prepare for a leadership role in Rotary, is with a blended approach, so we’ve developed infographics to demonstrate this. </a:t>
            </a: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2531268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it’s not just about attending PETS or only taking courses online, there are a lot of things people can be doing to prepare, multiple ways to learn.</a:t>
            </a:r>
          </a:p>
          <a:p>
            <a:endParaRPr lang="en-US" dirty="0"/>
          </a:p>
          <a:p>
            <a:r>
              <a:rPr lang="en-US" b="1" dirty="0"/>
              <a:t>HOW MANY HAVE HEARD PETS IS A FIREHOSE OF INFORMATION?</a:t>
            </a:r>
          </a:p>
          <a:p>
            <a:endParaRPr lang="en-US" dirty="0"/>
          </a:p>
          <a:p>
            <a:r>
              <a:rPr lang="en-US" dirty="0"/>
              <a:t>These steps don’t need to be done in order, as you can see the boxes overlap to show that they all work together. These can be found in the Get Ready course for club president, club secretary, club treasurer, district governor, assistant governor, and district Rotary Foundation committee chair and can be downloaded from the Learning Center to share. </a:t>
            </a:r>
          </a:p>
          <a:p>
            <a:endParaRPr lang="en-US" dirty="0"/>
          </a:p>
          <a:p>
            <a:r>
              <a:rPr lang="en-US" dirty="0"/>
              <a:t>The Board of Directors is requiring that club presidents, secretaries, and treasurers complete their role-specific learning plans in the Learning Center before taking office beginning this coming July 1 2024. What does this mean? It means we at least want every club president to log into the learning center, check out the resources available to them, and complete the ones that they feel they need. </a:t>
            </a:r>
          </a:p>
          <a:p>
            <a:endParaRPr lang="en-US" dirty="0"/>
          </a:p>
          <a:p>
            <a:r>
              <a:rPr lang="en-US" dirty="0"/>
              <a:t>Currently most club presidents don’t even know these courses are available. We want to make sure they know where they are and they can demonstrate this by enrolling in the Club President Basics and Club President Intermediate learning plans. We aren’t policing that they finish every course, but we would like to see more club presidents becoming aware of where their resources are. </a:t>
            </a:r>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71476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50505"/>
                </a:solidFill>
                <a:effectLst/>
                <a:latin typeface="inherit"/>
              </a:rPr>
              <a:t>We've started to change our language on the Learning Center from training to learning as part of our culture shift. This is a work in progress. </a:t>
            </a:r>
          </a:p>
          <a:p>
            <a:pPr algn="l"/>
            <a:endParaRPr lang="en-US" b="0" i="0" dirty="0">
              <a:solidFill>
                <a:srgbClr val="050505"/>
              </a:solidFill>
              <a:effectLst/>
              <a:latin typeface="inherit"/>
            </a:endParaRPr>
          </a:p>
          <a:p>
            <a:pPr algn="l"/>
            <a:r>
              <a:rPr lang="en-US" b="0" i="0" dirty="0">
                <a:solidFill>
                  <a:srgbClr val="050505"/>
                </a:solidFill>
                <a:effectLst/>
                <a:latin typeface="inherit"/>
              </a:rPr>
              <a:t>Event titles that require changes through the Council on Legislation (COL), such as the Presidents-elect Training Seminar, have not been updated yet. Rotary’s Learning Committee will continue to consider what is needed to fully move us from training to learning and will make recommendations to the RI Board. This will include additional code edits and board decisions to change other roles that don’t need COL approval, such as the GETS Team Lead and the IA Seminar Trainer. We’ll be working on this for the next few years with the Learning Committee, the Board, and the COL. </a:t>
            </a:r>
          </a:p>
          <a:p>
            <a:pPr algn="l"/>
            <a:endParaRPr lang="en-US" b="0" i="0" dirty="0">
              <a:solidFill>
                <a:srgbClr val="050505"/>
              </a:solidFill>
              <a:effectLst/>
              <a:latin typeface="inherit"/>
            </a:endParaRPr>
          </a:p>
          <a:p>
            <a:pPr algn="l"/>
            <a:r>
              <a:rPr lang="en-US" b="0" i="0" dirty="0">
                <a:solidFill>
                  <a:srgbClr val="050505"/>
                </a:solidFill>
                <a:effectLst/>
                <a:latin typeface="inherit"/>
              </a:rPr>
              <a:t>You are encouraged to consider how this shift from training to learning impacts your activities and to start changing where needed.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74643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catalog I wanted to point our was our Trainer catalog. This has basic information on how to facilitate in-person or online sessions. We recommend that anyone conducting training at the club, district, or zone level should complete the Facilitator Basics learning plan prior to the event. We also recommend hosting in-person practice sessions for your facilitators to practice their session and receive feedback from their peers, like what IA Learning Facilitators do to prepare for the International Assembly the week before governors-elect arrive. </a:t>
            </a:r>
          </a:p>
          <a:p>
            <a:endParaRPr lang="en-US" dirty="0"/>
          </a:p>
          <a:p>
            <a:r>
              <a:rPr lang="en-US" dirty="0"/>
              <a:t>Several of our Leader’s Guides are in here including the PETS LG and District Training Assembly LG which is newly revised this year.</a:t>
            </a:r>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75233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show the current learning plan changes for July 2023.</a:t>
            </a:r>
          </a:p>
          <a:p>
            <a:endParaRPr lang="en-US" dirty="0"/>
          </a:p>
          <a:p>
            <a:r>
              <a:rPr lang="en-US" dirty="0"/>
              <a:t>We did an audit of all role-based learning plans and adjusted them to build on each other and ensure each role had the right courses. </a:t>
            </a:r>
          </a:p>
        </p:txBody>
      </p:sp>
      <p:sp>
        <p:nvSpPr>
          <p:cNvPr id="4" name="Slide Number Placeholder 3"/>
          <p:cNvSpPr>
            <a:spLocks noGrp="1"/>
          </p:cNvSpPr>
          <p:nvPr>
            <p:ph type="sldNum" sz="quarter" idx="5"/>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425185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added back the Protecting Youth Program Participants and removed two courses that are geared more for club membership chair and club PI chair.</a:t>
            </a:r>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783315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SLOWLY </a:t>
            </a:r>
            <a:r>
              <a:rPr lang="en-US" dirty="0">
                <a:cs typeface="Calibri"/>
              </a:rPr>
              <a:t>KIM - Let’s look at the numbers.</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399567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June 2023–approximately 13% of members who have visited the LC. (Rotarians and </a:t>
            </a:r>
            <a:r>
              <a:rPr lang="en-US" dirty="0" err="1"/>
              <a:t>Rotaractors</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04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1 July 2022</a:t>
            </a:r>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144382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1 July 2022</a:t>
            </a: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82653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My name is Kimberly Kouame and I work on the Learning and Development Team. I’m the Learning Resources Manager and my team oversees the Learning Center, creating content for role-based training, and leader’s guides for learning events like PETS. </a:t>
            </a:r>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142128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2022-23 numbers are based on 31 May club figures (48,372 clubs) and include both Rotary and Rotaract clubs. The goal is to have all clubs participating in the Learning Center. </a:t>
            </a:r>
            <a:endParaRPr lang="en-US" baseline="0" dirty="0"/>
          </a:p>
        </p:txBody>
      </p:sp>
      <p:sp>
        <p:nvSpPr>
          <p:cNvPr id="4" name="Slide Number Placeholder 3"/>
          <p:cNvSpPr>
            <a:spLocks noGrp="1"/>
          </p:cNvSpPr>
          <p:nvPr>
            <p:ph type="sldNum" sz="quarter" idx="10"/>
          </p:nvPr>
        </p:nvSpPr>
        <p:spPr/>
        <p:txBody>
          <a:bodyPr/>
          <a:lstStyle/>
          <a:p>
            <a:pPr defTabSz="931774">
              <a:defRPr/>
            </a:pPr>
            <a:fld id="{DB827055-821E-4F6B-AAA9-2685E1493D9C}"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97086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SLOWLY KIM – You may have noticed that there is a course evaluation at the end of every course. Here’s what that evaluation data is telling us. </a:t>
            </a:r>
          </a:p>
          <a:p>
            <a:endParaRPr lang="en-US" dirty="0"/>
          </a:p>
          <a:p>
            <a:r>
              <a:rPr lang="en-US" dirty="0"/>
              <a:t>Review the data on the slide</a:t>
            </a:r>
          </a:p>
          <a:p>
            <a:br>
              <a:rPr lang="en-US" dirty="0"/>
            </a:br>
            <a:r>
              <a:rPr lang="en-US" dirty="0"/>
              <a:t>Remind people that they aren’t required to complete the course evaluation each time, but in order to complete the course, they need to at least click on the course evaluation so it appears as complete.</a:t>
            </a:r>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79181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email our team with a list of individual courses you would like to see in a learning plan. The benefit of this is if you are asking members to take a group of individual courses, we could give you one deep link and you can track progress of the learning plan on your reports.</a:t>
            </a:r>
          </a:p>
          <a:p>
            <a:endParaRPr lang="en-US" dirty="0"/>
          </a:p>
          <a:p>
            <a:r>
              <a:rPr lang="en-US" dirty="0"/>
              <a:t>You can also request us to set up a learning topic for your zone or district by topic or language. For example, we have a topic called District 5890 Expanding Our Reach only visible to members in D5890. We also have several catalogs for other languages. For example, we enrolled Chinese-speaking districts in a learning topic for Rotary Resources in Chinese. This reminds me if you speak a language not represented here, but members in your district translate Rotary materials into your local language, and you would like to post materials in a central location, you can use the Learning Center. </a:t>
            </a:r>
          </a:p>
        </p:txBody>
      </p:sp>
      <p:sp>
        <p:nvSpPr>
          <p:cNvPr id="4" name="Slide Number Placehold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3960411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MEGAN – Finally, you can access the Learning Center via Mobile. If you prefer to browse the Learning Center with a mobile device, there is an app called </a:t>
            </a:r>
            <a:r>
              <a:rPr lang="en-US" dirty="0" err="1">
                <a:cs typeface="Calibri"/>
              </a:rPr>
              <a:t>Go.Learn</a:t>
            </a:r>
            <a:r>
              <a:rPr lang="en-US" dirty="0">
                <a:cs typeface="Calibri"/>
              </a:rPr>
              <a:t>. To access this app, visit my.rotary.org on your mobile device and sign in. Then click on Learning &amp; Reference just like they would on a computer. Please be sure to pay close attention to the instructions otherwise the app will not open correctly. Once the app is downloaded, users will need to continue this same sign in process for when they want to use the mobile app. </a:t>
            </a:r>
            <a:endParaRPr lang="en-US" dirty="0"/>
          </a:p>
          <a:p>
            <a:endParaRPr lang="en-US" dirty="0">
              <a:cs typeface="Calibri"/>
            </a:endParaRPr>
          </a:p>
          <a:p>
            <a:r>
              <a:rPr lang="en-US" dirty="0">
                <a:cs typeface="Calibri"/>
              </a:rPr>
              <a:t>Please note there are some limitations to the mobile app, such as links to specific courses or learning plans may not open due to the sign in process. But this should be working shortly.</a:t>
            </a:r>
          </a:p>
          <a:p>
            <a:endParaRPr lang="en-US" dirty="0">
              <a:cs typeface="Calibri"/>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23</a:t>
            </a:fld>
            <a:endParaRPr lang="en-US"/>
          </a:p>
        </p:txBody>
      </p:sp>
    </p:spTree>
    <p:extLst>
      <p:ext uri="{BB962C8B-B14F-4D97-AF65-F5344CB8AC3E}">
        <p14:creationId xmlns:p14="http://schemas.microsoft.com/office/powerpoint/2010/main" val="3482604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SLOWLY MEGAN – Now that you’ve learned about all the content available and how to access the content, let’s look at how to stay connected to what’s new.</a:t>
            </a:r>
          </a:p>
        </p:txBody>
      </p:sp>
      <p:sp>
        <p:nvSpPr>
          <p:cNvPr id="4" name="Slide Number Placeholder 3"/>
          <p:cNvSpPr>
            <a:spLocks noGrp="1"/>
          </p:cNvSpPr>
          <p:nvPr>
            <p:ph type="sldNum" sz="quarter" idx="10"/>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3312621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if you don’t currently receive reports, and you are a DG, DGE, DGN, DT, DMC, or DRFC, you can complete the Access to LC reports and complete the course. Here are the steps:</a:t>
            </a:r>
          </a:p>
          <a:p>
            <a:endParaRPr lang="en-US" dirty="0"/>
          </a:p>
          <a:p>
            <a:pPr marL="232943" indent="-232943">
              <a:buAutoNum type="arabicPeriod"/>
            </a:pPr>
            <a:r>
              <a:rPr lang="en-US" dirty="0"/>
              <a:t>Click the three lines at the top to access the menu</a:t>
            </a:r>
          </a:p>
          <a:p>
            <a:pPr marL="232943" indent="-232943">
              <a:buAutoNum type="arabicPeriod"/>
            </a:pPr>
            <a:r>
              <a:rPr lang="en-US" dirty="0"/>
              <a:t>Choose My Dashboard</a:t>
            </a:r>
          </a:p>
          <a:p>
            <a:pPr marL="232943" indent="-232943">
              <a:buAutoNum type="arabicPeriod"/>
            </a:pPr>
            <a:r>
              <a:rPr lang="en-US" dirty="0"/>
              <a:t>Click the Access to Learning Center Reports course. If it doesn’t appear on the top you can filter in the top right corner A-Z. </a:t>
            </a:r>
          </a:p>
          <a:p>
            <a:pPr marL="232943" indent="-232943">
              <a:buAutoNum type="arabicPeriod"/>
            </a:pPr>
            <a:r>
              <a:rPr lang="en-US" dirty="0"/>
              <a:t>Complete the course and you should have access to reports the following Monday.</a:t>
            </a:r>
          </a:p>
          <a:p>
            <a:endParaRPr lang="en-US" dirty="0"/>
          </a:p>
          <a:p>
            <a:pPr defTabSz="931774">
              <a:defRPr/>
            </a:pPr>
            <a:r>
              <a:rPr lang="en-US" dirty="0"/>
              <a:t>These members can share reports with other district committees, </a:t>
            </a:r>
            <a:r>
              <a:rPr lang="en-US" dirty="0" err="1"/>
              <a:t>Ags</a:t>
            </a:r>
            <a:r>
              <a:rPr lang="en-US" dirty="0"/>
              <a:t> or clubs if they are interested. The district leaders can decide if someone else needs to manage the reports and they can share them.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25</a:t>
            </a:fld>
            <a:endParaRPr lang="en-US" dirty="0"/>
          </a:p>
        </p:txBody>
      </p:sp>
    </p:spTree>
    <p:extLst>
      <p:ext uri="{BB962C8B-B14F-4D97-AF65-F5344CB8AC3E}">
        <p14:creationId xmlns:p14="http://schemas.microsoft.com/office/powerpoint/2010/main" val="1915113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Emails with reports or reminders to take courses come from learn@learnmail.rotary.org. If you want to receive these messages in your inbox, you need to whitelist the email, or add it to your list of approved senders. If you don’t know how to do this, simply google “how to add an email as an approved sender in yahoo mail or whatever email server you have”</a:t>
            </a:r>
          </a:p>
        </p:txBody>
      </p:sp>
      <p:sp>
        <p:nvSpPr>
          <p:cNvPr id="4" name="Slide Number Placeholder 3"/>
          <p:cNvSpPr>
            <a:spLocks noGrp="1"/>
          </p:cNvSpPr>
          <p:nvPr>
            <p:ph type="sldNum" sz="quarter" idx="5"/>
          </p:nvPr>
        </p:nvSpPr>
        <p:spPr/>
        <p:txBody>
          <a:bodyPr/>
          <a:lstStyle/>
          <a:p>
            <a:fld id="{DB827055-821E-4F6B-AAA9-2685E1493D9C}" type="slidenum">
              <a:rPr lang="en-US" smtClean="0"/>
              <a:t>26</a:t>
            </a:fld>
            <a:endParaRPr lang="en-US" dirty="0"/>
          </a:p>
        </p:txBody>
      </p:sp>
    </p:spTree>
    <p:extLst>
      <p:ext uri="{BB962C8B-B14F-4D97-AF65-F5344CB8AC3E}">
        <p14:creationId xmlns:p14="http://schemas.microsoft.com/office/powerpoint/2010/main" val="1396560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would like to receive communications from us about new courses or other information related to the Learning Center and more, you can go to </a:t>
            </a:r>
            <a:r>
              <a:rPr lang="en-US" dirty="0" err="1">
                <a:cs typeface="Calibri"/>
              </a:rPr>
              <a:t>My.Rotary</a:t>
            </a:r>
            <a:r>
              <a:rPr lang="en-US" dirty="0">
                <a:cs typeface="Calibri"/>
              </a:rPr>
              <a:t> &gt; News &amp; Media &gt; Newsletters and manage your subscriptions. Be sure to select “Learning in Action” for updates. </a:t>
            </a:r>
          </a:p>
          <a:p>
            <a:endParaRPr lang="en-US" dirty="0">
              <a:cs typeface="Calibri"/>
            </a:endParaRPr>
          </a:p>
          <a:p>
            <a:r>
              <a:rPr lang="en-US" dirty="0">
                <a:cs typeface="Calibri"/>
              </a:rPr>
              <a:t>Note that we are in the process of updating this page to reflect the new newsletter title to Learning in Action.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27</a:t>
            </a:fld>
            <a:endParaRPr lang="en-US"/>
          </a:p>
        </p:txBody>
      </p:sp>
    </p:spTree>
    <p:extLst>
      <p:ext uri="{BB962C8B-B14F-4D97-AF65-F5344CB8AC3E}">
        <p14:creationId xmlns:p14="http://schemas.microsoft.com/office/powerpoint/2010/main" val="1809404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 The Learning Center also has a Facebook page! Visit our page for new and revised course promotions, data, and tips. In addition, please share the page and any tips posted to your Facebook feed. This helps us spread the word to Rotarians about this great learning tool.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28</a:t>
            </a:fld>
            <a:endParaRPr lang="en-US"/>
          </a:p>
        </p:txBody>
      </p:sp>
    </p:spTree>
    <p:extLst>
      <p:ext uri="{BB962C8B-B14F-4D97-AF65-F5344CB8AC3E}">
        <p14:creationId xmlns:p14="http://schemas.microsoft.com/office/powerpoint/2010/main" val="1921104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recently just started a LinkedIn account. </a:t>
            </a:r>
          </a:p>
        </p:txBody>
      </p:sp>
      <p:sp>
        <p:nvSpPr>
          <p:cNvPr id="4" name="Slide Number Placeholder 3"/>
          <p:cNvSpPr>
            <a:spLocks noGrp="1"/>
          </p:cNvSpPr>
          <p:nvPr>
            <p:ph type="sldNum" sz="quarter" idx="5"/>
          </p:nvPr>
        </p:nvSpPr>
        <p:spPr/>
        <p:txBody>
          <a:bodyPr/>
          <a:lstStyle/>
          <a:p>
            <a:fld id="{DB827055-821E-4F6B-AAA9-2685E1493D9C}" type="slidenum">
              <a:rPr lang="en-US" smtClean="0"/>
              <a:t>29</a:t>
            </a:fld>
            <a:endParaRPr lang="en-US" dirty="0"/>
          </a:p>
        </p:txBody>
      </p:sp>
    </p:spTree>
    <p:extLst>
      <p:ext uri="{BB962C8B-B14F-4D97-AF65-F5344CB8AC3E}">
        <p14:creationId xmlns:p14="http://schemas.microsoft.com/office/powerpoint/2010/main" val="20710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cover three topics. </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905022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should have any questions about the Learning Center or run into technical issues, you can contact learn@rotary.org for assistance. </a:t>
            </a:r>
          </a:p>
          <a:p>
            <a:endParaRPr lang="en-US" dirty="0"/>
          </a:p>
          <a:p>
            <a:r>
              <a:rPr lang="en-US" dirty="0"/>
              <a:t>Let’s take a few minutes to see if the audience has any questions. X is going to help share some questions to respond to.</a:t>
            </a:r>
          </a:p>
        </p:txBody>
      </p:sp>
      <p:sp>
        <p:nvSpPr>
          <p:cNvPr id="4" name="Slide Number Placeholder 3"/>
          <p:cNvSpPr>
            <a:spLocks noGrp="1"/>
          </p:cNvSpPr>
          <p:nvPr>
            <p:ph type="sldNum" sz="quarter" idx="5"/>
          </p:nvPr>
        </p:nvSpPr>
        <p:spPr/>
        <p:txBody>
          <a:bodyPr/>
          <a:lstStyle/>
          <a:p>
            <a:fld id="{DB827055-821E-4F6B-AAA9-2685E1493D9C}" type="slidenum">
              <a:rPr lang="en-US" smtClean="0"/>
              <a:t>30</a:t>
            </a:fld>
            <a:endParaRPr lang="en-US" dirty="0"/>
          </a:p>
        </p:txBody>
      </p:sp>
    </p:spTree>
    <p:extLst>
      <p:ext uri="{BB962C8B-B14F-4D97-AF65-F5344CB8AC3E}">
        <p14:creationId xmlns:p14="http://schemas.microsoft.com/office/powerpoint/2010/main" val="1684797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heard about our organizational culture shift from training to learning? Maybe you’ve seen the new titles of a select group of roles, etc. Great, I’d like to provide more background and information to you so it can help inform the way you deliver content. </a:t>
            </a:r>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17127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let’s look at some definitions. </a:t>
            </a: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55169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49035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Rotary’s approach to knowledge and capacity building is shifting from a training model to a learning model. This is our Action Plan at work as a focus on learning puts participants at the center of what we do. In practice, this means that members will have more active involvement in their learning and more control over it. It also means that people who lead Rotary learning experiences will serve more as facilitators who guide members to share their ideas rather than lecturers who tell members information. We are shifting from requiring training to self-driven learning experiences that bring value to a member’s Rotary experience.</a:t>
            </a:r>
          </a:p>
          <a:p>
            <a:endParaRPr lang="en-US" dirty="0"/>
          </a:p>
          <a:p>
            <a:endParaRPr lang="en-US" dirty="0"/>
          </a:p>
          <a:p>
            <a:r>
              <a:rPr lang="en-US" dirty="0"/>
              <a:t>These changes come from our work with the RI Learning Committee who guides us on the direction of Rotary’s training program as the committee looks to make training more effective. </a:t>
            </a:r>
          </a:p>
          <a:p>
            <a:endParaRPr lang="en-US" dirty="0"/>
          </a:p>
          <a:p>
            <a:r>
              <a:rPr lang="en-US" dirty="0"/>
              <a:t>With the work the Learning Committee has done, the RI Board of Directors has approved some changes that will take effect July 1, 2023. We hope you will help us by embracing and supporting these changes in your Multi District PETS. </a:t>
            </a:r>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11170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first step, the Board approved some title changes. </a:t>
            </a:r>
          </a:p>
          <a:p>
            <a:endParaRPr lang="en-US" dirty="0"/>
          </a:p>
          <a:p>
            <a:r>
              <a:rPr lang="en-US" dirty="0"/>
              <a:t>Club Trainer was already a position in the code of policies, but clubs will now be able to appoint club learning facilitators in My Rotary. That’s new and means that our team will start communicating with them once we get members assigned to this role. </a:t>
            </a:r>
          </a:p>
          <a:p>
            <a:endParaRPr lang="en-US" dirty="0"/>
          </a:p>
          <a:p>
            <a:endParaRPr lang="en-US" dirty="0"/>
          </a:p>
          <a:p>
            <a:r>
              <a:rPr lang="en-US" dirty="0"/>
              <a:t>Approved by the board in January 2023 and took effect 1 July 2023. </a:t>
            </a:r>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19013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we are supporting that. We are building leader’s guides with the assumption that members took the online courses. </a:t>
            </a:r>
          </a:p>
          <a:p>
            <a:r>
              <a:rPr lang="en-US" dirty="0"/>
              <a:t>Online courses are best for self-paced learning on basic information while in-person learning is best for idea sharing in small groups and regionalized content. </a:t>
            </a:r>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176581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a:t>Click icon to add picture</a:t>
            </a:r>
          </a:p>
        </p:txBody>
      </p:sp>
    </p:spTree>
    <p:custDataLst>
      <p:tags r:id="rId1"/>
    </p:custDataLst>
    <p:extLst>
      <p:ext uri="{BB962C8B-B14F-4D97-AF65-F5344CB8AC3E}">
        <p14:creationId xmlns:p14="http://schemas.microsoft.com/office/powerpoint/2010/main" val="283064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72529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284438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244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30165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75897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279314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739640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498984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a:t>Click icon to add picture</a:t>
            </a:r>
          </a:p>
        </p:txBody>
      </p:sp>
    </p:spTree>
    <p:custDataLst>
      <p:tags r:id="rId1"/>
    </p:custDataLst>
    <p:extLst>
      <p:ext uri="{BB962C8B-B14F-4D97-AF65-F5344CB8AC3E}">
        <p14:creationId xmlns:p14="http://schemas.microsoft.com/office/powerpoint/2010/main" val="3828909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a:t>Click icon to add picture</a:t>
            </a:r>
          </a:p>
        </p:txBody>
      </p:sp>
    </p:spTree>
    <p:custDataLst>
      <p:tags r:id="rId1"/>
    </p:custDataLst>
    <p:extLst>
      <p:ext uri="{BB962C8B-B14F-4D97-AF65-F5344CB8AC3E}">
        <p14:creationId xmlns:p14="http://schemas.microsoft.com/office/powerpoint/2010/main" val="160154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47334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80528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ags" Target="../tags/tag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customXml" Target="../../customXml/item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2885008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3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34.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0.xml"/><Relationship Id="rId7" Type="http://schemas.openxmlformats.org/officeDocument/2006/relationships/chart" Target="../charts/chart6.xml"/><Relationship Id="rId2" Type="http://schemas.openxmlformats.org/officeDocument/2006/relationships/slideLayout" Target="../slideLayouts/slideLayout14.xml"/><Relationship Id="rId1" Type="http://schemas.openxmlformats.org/officeDocument/2006/relationships/tags" Target="../tags/tag3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7.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1.xml"/><Relationship Id="rId7" Type="http://schemas.openxmlformats.org/officeDocument/2006/relationships/diagramColors" Target="../diagrams/colors4.xml"/><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37.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3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hyperlink" Target="mailto:learn@learnmail.rotary.or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4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4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44.xml"/><Relationship Id="rId5" Type="http://schemas.openxmlformats.org/officeDocument/2006/relationships/image" Target="../media/image30.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11.xml"/><Relationship Id="rId1" Type="http://schemas.openxmlformats.org/officeDocument/2006/relationships/tags" Target="../tags/tag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9.xml"/><Relationship Id="rId7" Type="http://schemas.openxmlformats.org/officeDocument/2006/relationships/diagramColors" Target="../diagrams/colors3.xml"/><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a:solidFill>
            <a:srgbClr val="872175">
              <a:alpha val="77000"/>
            </a:srgbClr>
          </a:solidFill>
        </p:spPr>
        <p:txBody>
          <a:bodyPr/>
          <a:lstStyle/>
          <a:p>
            <a:r>
              <a:rPr lang="en-US" dirty="0"/>
              <a:t>Membership UPDATES</a:t>
            </a:r>
          </a:p>
          <a:p>
            <a:r>
              <a:rPr lang="en-US" sz="3600" dirty="0"/>
              <a:t>Brian King, Membership Director</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a:xfrm>
            <a:off x="829733" y="4631843"/>
            <a:ext cx="10532534" cy="465667"/>
          </a:xfrm>
        </p:spPr>
        <p:txBody>
          <a:bodyPr/>
          <a:lstStyle/>
          <a:p>
            <a:r>
              <a:rPr lang="en-US" dirty="0"/>
              <a:t>21 July 2023</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10658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A6C75375-C8EB-4734-93C9-E33AFCA93406}"/>
              </a:ext>
              <a:ext uri="{C183D7F6-B498-43B3-948B-1728B52AA6E4}">
                <adec:decorative xmlns:adec="http://schemas.microsoft.com/office/drawing/2017/decorative" val="1"/>
              </a:ext>
            </a:extLst>
          </p:cNvPr>
          <p:cNvSpPr>
            <a:spLocks noGrp="1"/>
          </p:cNvSpPr>
          <p:nvPr>
            <p:ph type="body" sz="quarter" idx="18"/>
          </p:nvPr>
        </p:nvSpPr>
        <p:spPr>
          <a:solidFill>
            <a:srgbClr val="01B4E7"/>
          </a:solidFill>
        </p:spPr>
        <p:txBody>
          <a:bodyPr/>
          <a:lstStyle/>
          <a:p>
            <a:pPr marL="0" indent="0">
              <a:buNone/>
            </a:pPr>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title" idx="4294967295"/>
          </p:nvPr>
        </p:nvSpPr>
        <p:spPr>
          <a:xfrm>
            <a:off x="6324600" y="941388"/>
            <a:ext cx="5537200" cy="5138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BLENDED 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469605"/>
            <a:ext cx="5459379" cy="29427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tx1"/>
                </a:solidFill>
              </a:rPr>
              <a:t>Blended learning</a:t>
            </a:r>
            <a:r>
              <a:rPr lang="en-US" sz="3200" dirty="0">
                <a:solidFill>
                  <a:schemeClr val="tx1"/>
                </a:solidFill>
              </a:rPr>
              <a:t> combines online and in-person study. </a:t>
            </a:r>
          </a:p>
          <a:p>
            <a:r>
              <a:rPr lang="en-US" sz="3200" dirty="0">
                <a:solidFill>
                  <a:schemeClr val="tx1"/>
                </a:solidFill>
              </a:rPr>
              <a:t>It can include courses in Rotary’s Learning Center, in-person learning events, and virtual meetings. </a:t>
            </a:r>
          </a:p>
        </p:txBody>
      </p:sp>
    </p:spTree>
    <p:custDataLst>
      <p:tags r:id="rId1"/>
    </p:custDataLst>
    <p:extLst>
      <p:ext uri="{BB962C8B-B14F-4D97-AF65-F5344CB8AC3E}">
        <p14:creationId xmlns:p14="http://schemas.microsoft.com/office/powerpoint/2010/main" val="22082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7B29F-70AC-4E60-8F78-31F4AA18C7C1}"/>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3" name="Picture 2" descr="Timeline&#10;&#10;Description automatically generated">
            <a:extLst>
              <a:ext uri="{FF2B5EF4-FFF2-40B4-BE49-F238E27FC236}">
                <a16:creationId xmlns:a16="http://schemas.microsoft.com/office/drawing/2014/main" id="{27FA25DC-FBEE-4637-888F-20AC5CC3E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97" y="-61199"/>
            <a:ext cx="11110136" cy="6919199"/>
          </a:xfrm>
          <a:prstGeom prst="rect">
            <a:avLst/>
          </a:prstGeom>
        </p:spPr>
      </p:pic>
    </p:spTree>
    <p:custDataLst>
      <p:tags r:id="rId1"/>
    </p:custDataLst>
    <p:extLst>
      <p:ext uri="{BB962C8B-B14F-4D97-AF65-F5344CB8AC3E}">
        <p14:creationId xmlns:p14="http://schemas.microsoft.com/office/powerpoint/2010/main" val="65153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4" name="Picture 3" descr="A screenshot of a website&#10;&#10;Description automatically generated">
            <a:extLst>
              <a:ext uri="{FF2B5EF4-FFF2-40B4-BE49-F238E27FC236}">
                <a16:creationId xmlns:a16="http://schemas.microsoft.com/office/drawing/2014/main" id="{16294E01-39A4-9C5D-70B9-7B5AF7C99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718" y="0"/>
            <a:ext cx="9628564" cy="6858000"/>
          </a:xfrm>
          <a:prstGeom prst="rect">
            <a:avLst/>
          </a:prstGeom>
        </p:spPr>
      </p:pic>
    </p:spTree>
    <p:custDataLst>
      <p:tags r:id="rId1"/>
    </p:custDataLst>
    <p:extLst>
      <p:ext uri="{BB962C8B-B14F-4D97-AF65-F5344CB8AC3E}">
        <p14:creationId xmlns:p14="http://schemas.microsoft.com/office/powerpoint/2010/main" val="257713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E51C46-AC09-4F9B-A789-329C9D07AF41}"/>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12" name="Picture 11" descr="A screenshot of a cellphone&#10;&#10;Description automatically generated">
            <a:extLst>
              <a:ext uri="{FF2B5EF4-FFF2-40B4-BE49-F238E27FC236}">
                <a16:creationId xmlns:a16="http://schemas.microsoft.com/office/drawing/2014/main" id="{6D8CE15A-EBAC-4DD2-F62E-034D2DE20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21" y="37461"/>
            <a:ext cx="5101390" cy="6869486"/>
          </a:xfrm>
          <a:prstGeom prst="rect">
            <a:avLst/>
          </a:prstGeom>
        </p:spPr>
      </p:pic>
      <p:sp>
        <p:nvSpPr>
          <p:cNvPr id="9" name="Rectangle: Rounded Corners 8">
            <a:extLst>
              <a:ext uri="{FF2B5EF4-FFF2-40B4-BE49-F238E27FC236}">
                <a16:creationId xmlns:a16="http://schemas.microsoft.com/office/drawing/2014/main" id="{2FAA585D-5EDF-A4A5-9F6A-B29D0042FA51}"/>
              </a:ext>
            </a:extLst>
          </p:cNvPr>
          <p:cNvSpPr/>
          <p:nvPr/>
        </p:nvSpPr>
        <p:spPr>
          <a:xfrm>
            <a:off x="6095999" y="240632"/>
            <a:ext cx="2518611" cy="3131309"/>
          </a:xfrm>
          <a:prstGeom prst="roundRect">
            <a:avLst/>
          </a:prstGeom>
          <a:noFill/>
          <a:ln w="7620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C261996-8615-A3BA-6ABB-8549E6760FEB}"/>
              </a:ext>
            </a:extLst>
          </p:cNvPr>
          <p:cNvSpPr/>
          <p:nvPr/>
        </p:nvSpPr>
        <p:spPr>
          <a:xfrm>
            <a:off x="3675173" y="3534186"/>
            <a:ext cx="2420825" cy="3131309"/>
          </a:xfrm>
          <a:prstGeom prst="roundRect">
            <a:avLst/>
          </a:prstGeom>
          <a:noFill/>
          <a:ln w="7620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92704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2C86-6C0A-4895-8623-7C7FA4C5EC1E}"/>
              </a:ext>
            </a:extLst>
          </p:cNvPr>
          <p:cNvSpPr>
            <a:spLocks noGrp="1"/>
          </p:cNvSpPr>
          <p:nvPr>
            <p:ph type="title"/>
          </p:nvPr>
        </p:nvSpPr>
        <p:spPr/>
        <p:txBody>
          <a:bodyPr/>
          <a:lstStyle/>
          <a:p>
            <a:r>
              <a:rPr lang="en-US" dirty="0"/>
              <a:t>Club President Basics</a:t>
            </a:r>
          </a:p>
        </p:txBody>
      </p:sp>
      <p:sp>
        <p:nvSpPr>
          <p:cNvPr id="3" name="Slide Number Placeholder 2">
            <a:extLst>
              <a:ext uri="{FF2B5EF4-FFF2-40B4-BE49-F238E27FC236}">
                <a16:creationId xmlns:a16="http://schemas.microsoft.com/office/drawing/2014/main" id="{F729106E-43E0-4FA5-954E-259EA5118327}"/>
              </a:ext>
            </a:extLst>
          </p:cNvPr>
          <p:cNvSpPr>
            <a:spLocks noGrp="1"/>
          </p:cNvSpPr>
          <p:nvPr>
            <p:ph type="sldNum" sz="quarter" idx="12"/>
          </p:nvPr>
        </p:nvSpPr>
        <p:spPr/>
        <p:txBody>
          <a:bodyPr/>
          <a:lstStyle/>
          <a:p>
            <a:fld id="{97A94E25-127B-4C48-AF96-44BA7B823777}" type="slidenum">
              <a:rPr lang="en-US" smtClean="0"/>
              <a:pPr/>
              <a:t>14</a:t>
            </a:fld>
            <a:endParaRPr lang="en-US" dirty="0"/>
          </a:p>
        </p:txBody>
      </p:sp>
      <p:graphicFrame>
        <p:nvGraphicFramePr>
          <p:cNvPr id="4" name="Table 4">
            <a:extLst>
              <a:ext uri="{FF2B5EF4-FFF2-40B4-BE49-F238E27FC236}">
                <a16:creationId xmlns:a16="http://schemas.microsoft.com/office/drawing/2014/main" id="{997B3348-06BD-4C36-BD11-65014904A676}"/>
              </a:ext>
            </a:extLst>
          </p:cNvPr>
          <p:cNvGraphicFramePr>
            <a:graphicFrameLocks noGrp="1"/>
          </p:cNvGraphicFramePr>
          <p:nvPr>
            <p:extLst>
              <p:ext uri="{D42A27DB-BD31-4B8C-83A1-F6EECF244321}">
                <p14:modId xmlns:p14="http://schemas.microsoft.com/office/powerpoint/2010/main" val="2752649071"/>
              </p:ext>
            </p:extLst>
          </p:nvPr>
        </p:nvGraphicFramePr>
        <p:xfrm>
          <a:off x="0" y="1540043"/>
          <a:ext cx="12175959" cy="5375128"/>
        </p:xfrm>
        <a:graphic>
          <a:graphicData uri="http://schemas.openxmlformats.org/drawingml/2006/table">
            <a:tbl>
              <a:tblPr firstRow="1" bandRow="1">
                <a:tableStyleId>{5C22544A-7EE6-4342-B048-85BDC9FD1C3A}</a:tableStyleId>
              </a:tblPr>
              <a:tblGrid>
                <a:gridCol w="5988149">
                  <a:extLst>
                    <a:ext uri="{9D8B030D-6E8A-4147-A177-3AD203B41FA5}">
                      <a16:colId xmlns:a16="http://schemas.microsoft.com/office/drawing/2014/main" val="256397367"/>
                    </a:ext>
                  </a:extLst>
                </a:gridCol>
                <a:gridCol w="6187810">
                  <a:extLst>
                    <a:ext uri="{9D8B030D-6E8A-4147-A177-3AD203B41FA5}">
                      <a16:colId xmlns:a16="http://schemas.microsoft.com/office/drawing/2014/main" val="1713019278"/>
                    </a:ext>
                  </a:extLst>
                </a:gridCol>
              </a:tblGrid>
              <a:tr h="421523">
                <a:tc>
                  <a:txBody>
                    <a:bodyPr/>
                    <a:lstStyle/>
                    <a:p>
                      <a:r>
                        <a:rPr lang="en-US" sz="2200" b="1" dirty="0"/>
                        <a:t>Courses 2022-23</a:t>
                      </a:r>
                    </a:p>
                  </a:txBody>
                  <a:tcPr/>
                </a:tc>
                <a:tc>
                  <a:txBody>
                    <a:bodyPr/>
                    <a:lstStyle/>
                    <a:p>
                      <a:r>
                        <a:rPr lang="en-US" sz="2200" b="1" dirty="0"/>
                        <a:t>Courses 2023-24</a:t>
                      </a:r>
                    </a:p>
                  </a:txBody>
                  <a:tcPr/>
                </a:tc>
                <a:extLst>
                  <a:ext uri="{0D108BD9-81ED-4DB2-BD59-A6C34878D82A}">
                    <a16:rowId xmlns:a16="http://schemas.microsoft.com/office/drawing/2014/main" val="4044274272"/>
                  </a:ext>
                </a:extLst>
              </a:tr>
              <a:tr h="681208">
                <a:tc>
                  <a:txBody>
                    <a:bodyPr/>
                    <a:lstStyle/>
                    <a:p>
                      <a:pPr latinLnBrk="1"/>
                      <a:r>
                        <a:rPr lang="en-US" sz="2200" b="0" dirty="0">
                          <a:effectLst/>
                        </a:rPr>
                        <a:t>Getting Started with the Learning Center</a:t>
                      </a:r>
                    </a:p>
                  </a:txBody>
                  <a:tcPr anchor="ctr"/>
                </a:tc>
                <a:tc>
                  <a:txBody>
                    <a:bodyPr/>
                    <a:lstStyle/>
                    <a:p>
                      <a:pPr latinLnBrk="1"/>
                      <a:r>
                        <a:rPr lang="en-US" sz="2200" b="1" dirty="0">
                          <a:effectLst/>
                        </a:rPr>
                        <a:t>Getting Started with the Learning Center</a:t>
                      </a:r>
                    </a:p>
                  </a:txBody>
                  <a:tcPr anchor="ctr"/>
                </a:tc>
                <a:extLst>
                  <a:ext uri="{0D108BD9-81ED-4DB2-BD59-A6C34878D82A}">
                    <a16:rowId xmlns:a16="http://schemas.microsoft.com/office/drawing/2014/main" val="3457333822"/>
                  </a:ext>
                </a:extLst>
              </a:tr>
              <a:tr h="421523">
                <a:tc>
                  <a:txBody>
                    <a:bodyPr/>
                    <a:lstStyle/>
                    <a:p>
                      <a:pPr latinLnBrk="1"/>
                      <a:r>
                        <a:rPr lang="en-US" sz="2200" b="0" dirty="0">
                          <a:effectLst/>
                        </a:rPr>
                        <a:t>Get Ready: Club President</a:t>
                      </a:r>
                    </a:p>
                  </a:txBody>
                  <a:tcPr anchor="ctr"/>
                </a:tc>
                <a:tc>
                  <a:txBody>
                    <a:bodyPr/>
                    <a:lstStyle/>
                    <a:p>
                      <a:pPr latinLnBrk="1"/>
                      <a:r>
                        <a:rPr lang="en-US" sz="2200" b="1" dirty="0">
                          <a:effectLst/>
                        </a:rPr>
                        <a:t>Get Ready: Club President</a:t>
                      </a:r>
                    </a:p>
                  </a:txBody>
                  <a:tcPr anchor="ctr"/>
                </a:tc>
                <a:extLst>
                  <a:ext uri="{0D108BD9-81ED-4DB2-BD59-A6C34878D82A}">
                    <a16:rowId xmlns:a16="http://schemas.microsoft.com/office/drawing/2014/main" val="3051540551"/>
                  </a:ext>
                </a:extLst>
              </a:tr>
              <a:tr h="421523">
                <a:tc>
                  <a:txBody>
                    <a:bodyPr/>
                    <a:lstStyle/>
                    <a:p>
                      <a:pPr latinLnBrk="1"/>
                      <a:r>
                        <a:rPr lang="en-US" sz="2200" b="0" strike="noStrike" dirty="0">
                          <a:effectLst/>
                        </a:rPr>
                        <a:t>Managing Club Business</a:t>
                      </a:r>
                    </a:p>
                  </a:txBody>
                  <a:tcPr anchor="ctr"/>
                </a:tc>
                <a:tc>
                  <a:txBody>
                    <a:bodyPr/>
                    <a:lstStyle/>
                    <a:p>
                      <a:pPr latinLnBrk="1"/>
                      <a:r>
                        <a:rPr lang="en-US" sz="2200" b="1" strike="noStrike" dirty="0">
                          <a:effectLst/>
                        </a:rPr>
                        <a:t>Managing Club Business</a:t>
                      </a:r>
                    </a:p>
                  </a:txBody>
                  <a:tcPr anchor="ctr"/>
                </a:tc>
                <a:extLst>
                  <a:ext uri="{0D108BD9-81ED-4DB2-BD59-A6C34878D82A}">
                    <a16:rowId xmlns:a16="http://schemas.microsoft.com/office/drawing/2014/main" val="2377338375"/>
                  </a:ext>
                </a:extLst>
              </a:tr>
              <a:tr h="421523">
                <a:tc>
                  <a:txBody>
                    <a:bodyPr/>
                    <a:lstStyle/>
                    <a:p>
                      <a:pPr latinLnBrk="1"/>
                      <a:r>
                        <a:rPr lang="en-US" sz="2200" b="0" dirty="0">
                          <a:effectLst/>
                        </a:rPr>
                        <a:t>Working with Your Club Leadership Team</a:t>
                      </a:r>
                    </a:p>
                  </a:txBody>
                  <a:tcPr anchor="ctr"/>
                </a:tc>
                <a:tc>
                  <a:txBody>
                    <a:bodyPr/>
                    <a:lstStyle/>
                    <a:p>
                      <a:pPr latinLnBrk="1"/>
                      <a:r>
                        <a:rPr lang="en-US" sz="2200" b="1" dirty="0">
                          <a:effectLst/>
                        </a:rPr>
                        <a:t>Working with Your Club Leadership Team</a:t>
                      </a:r>
                    </a:p>
                  </a:txBody>
                  <a:tcPr anchor="ctr"/>
                </a:tc>
                <a:extLst>
                  <a:ext uri="{0D108BD9-81ED-4DB2-BD59-A6C34878D82A}">
                    <a16:rowId xmlns:a16="http://schemas.microsoft.com/office/drawing/2014/main" val="1541228100"/>
                  </a:ext>
                </a:extLst>
              </a:tr>
              <a:tr h="421523">
                <a:tc>
                  <a:txBody>
                    <a:bodyPr/>
                    <a:lstStyle/>
                    <a:p>
                      <a:pPr latinLnBrk="1"/>
                      <a:r>
                        <a:rPr lang="en-US" sz="2200" b="0" dirty="0">
                          <a:effectLst/>
                        </a:rPr>
                        <a:t>Minimizing Risk</a:t>
                      </a:r>
                    </a:p>
                  </a:txBody>
                  <a:tcPr anchor="ctr"/>
                </a:tc>
                <a:tc>
                  <a:txBody>
                    <a:bodyPr/>
                    <a:lstStyle/>
                    <a:p>
                      <a:pPr latinLnBrk="1"/>
                      <a:r>
                        <a:rPr lang="en-US" sz="2200" b="1" dirty="0">
                          <a:effectLst/>
                        </a:rPr>
                        <a:t>Minimizing Risk</a:t>
                      </a:r>
                    </a:p>
                  </a:txBody>
                  <a:tcPr anchor="ctr"/>
                </a:tc>
                <a:extLst>
                  <a:ext uri="{0D108BD9-81ED-4DB2-BD59-A6C34878D82A}">
                    <a16:rowId xmlns:a16="http://schemas.microsoft.com/office/drawing/2014/main" val="1250083839"/>
                  </a:ext>
                </a:extLst>
              </a:tr>
              <a:tr h="421523">
                <a:tc>
                  <a:txBody>
                    <a:bodyPr/>
                    <a:lstStyle/>
                    <a:p>
                      <a:pPr latinLnBrk="1"/>
                      <a:r>
                        <a:rPr lang="en-US" sz="2200" b="0" dirty="0">
                          <a:effectLst/>
                        </a:rPr>
                        <a:t>Rotary’s Action Plan and You</a:t>
                      </a:r>
                    </a:p>
                  </a:txBody>
                  <a:tcPr anchor="ctr"/>
                </a:tc>
                <a:tc>
                  <a:txBody>
                    <a:bodyPr/>
                    <a:lstStyle/>
                    <a:p>
                      <a:pPr latinLnBrk="1"/>
                      <a:r>
                        <a:rPr lang="en-US" sz="2200" b="1" dirty="0">
                          <a:effectLst/>
                        </a:rPr>
                        <a:t>Rotary’s Action Plan and You</a:t>
                      </a:r>
                    </a:p>
                  </a:txBody>
                  <a:tcPr anchor="ctr"/>
                </a:tc>
                <a:extLst>
                  <a:ext uri="{0D108BD9-81ED-4DB2-BD59-A6C34878D82A}">
                    <a16:rowId xmlns:a16="http://schemas.microsoft.com/office/drawing/2014/main" val="570229380"/>
                  </a:ext>
                </a:extLst>
              </a:tr>
              <a:tr h="421523">
                <a:tc>
                  <a:txBody>
                    <a:bodyPr/>
                    <a:lstStyle/>
                    <a:p>
                      <a:pPr latinLnBrk="1"/>
                      <a:r>
                        <a:rPr lang="en-US" sz="2200" b="0" dirty="0">
                          <a:effectLst/>
                        </a:rPr>
                        <a:t>Best Practices for Engaging Members</a:t>
                      </a:r>
                    </a:p>
                  </a:txBody>
                  <a:tcPr anchor="ctr"/>
                </a:tc>
                <a:tc>
                  <a:txBody>
                    <a:bodyPr/>
                    <a:lstStyle/>
                    <a:p>
                      <a:pPr latinLnBrk="1"/>
                      <a:r>
                        <a:rPr lang="en-US" sz="2200" b="1" dirty="0">
                          <a:effectLst/>
                        </a:rPr>
                        <a:t>Best Practices for Engaging Members</a:t>
                      </a:r>
                    </a:p>
                  </a:txBody>
                  <a:tcPr anchor="ctr"/>
                </a:tc>
                <a:extLst>
                  <a:ext uri="{0D108BD9-81ED-4DB2-BD59-A6C34878D82A}">
                    <a16:rowId xmlns:a16="http://schemas.microsoft.com/office/drawing/2014/main" val="847537377"/>
                  </a:ext>
                </a:extLst>
              </a:tr>
              <a:tr h="421523">
                <a:tc>
                  <a:txBody>
                    <a:bodyPr/>
                    <a:lstStyle/>
                    <a:p>
                      <a:pPr latinLnBrk="1"/>
                      <a:r>
                        <a:rPr lang="en-US" sz="2200" b="0" dirty="0">
                          <a:effectLst/>
                        </a:rPr>
                        <a:t>Rotary Club Central Resources</a:t>
                      </a:r>
                    </a:p>
                  </a:txBody>
                  <a:tcPr anchor="ctr"/>
                </a:tc>
                <a:tc>
                  <a:txBody>
                    <a:bodyPr/>
                    <a:lstStyle/>
                    <a:p>
                      <a:pPr latinLnBrk="1"/>
                      <a:r>
                        <a:rPr lang="en-US" sz="2200" b="1" dirty="0">
                          <a:effectLst/>
                        </a:rPr>
                        <a:t>Rotary Club Central Resources</a:t>
                      </a:r>
                    </a:p>
                  </a:txBody>
                  <a:tcPr anchor="ctr"/>
                </a:tc>
                <a:extLst>
                  <a:ext uri="{0D108BD9-81ED-4DB2-BD59-A6C34878D82A}">
                    <a16:rowId xmlns:a16="http://schemas.microsoft.com/office/drawing/2014/main" val="3347739035"/>
                  </a:ext>
                </a:extLst>
              </a:tr>
              <a:tr h="421523">
                <a:tc>
                  <a:txBody>
                    <a:bodyPr/>
                    <a:lstStyle/>
                    <a:p>
                      <a:pPr latinLnBrk="1"/>
                      <a:r>
                        <a:rPr lang="en-US" sz="2200" b="0" dirty="0">
                          <a:effectLst/>
                        </a:rPr>
                        <a:t>Online Membership Leads</a:t>
                      </a:r>
                    </a:p>
                  </a:txBody>
                  <a:tcPr anchor="ctr"/>
                </a:tc>
                <a:tc>
                  <a:txBody>
                    <a:bodyPr/>
                    <a:lstStyle/>
                    <a:p>
                      <a:pPr latinLnBrk="1"/>
                      <a:r>
                        <a:rPr lang="en-US" sz="2200" b="1" dirty="0">
                          <a:effectLst/>
                        </a:rPr>
                        <a:t>Online Membership Leads</a:t>
                      </a:r>
                    </a:p>
                  </a:txBody>
                  <a:tcPr anchor="ctr"/>
                </a:tc>
                <a:extLst>
                  <a:ext uri="{0D108BD9-81ED-4DB2-BD59-A6C34878D82A}">
                    <a16:rowId xmlns:a16="http://schemas.microsoft.com/office/drawing/2014/main" val="2068819691"/>
                  </a:ext>
                </a:extLst>
              </a:tr>
              <a:tr h="421523">
                <a:tc>
                  <a:txBody>
                    <a:bodyPr/>
                    <a:lstStyle/>
                    <a:p>
                      <a:pPr latinLnBrk="1"/>
                      <a:r>
                        <a:rPr lang="en-US" sz="2200" b="0" dirty="0">
                          <a:effectLst/>
                        </a:rPr>
                        <a:t>Rotary Foundation Basics</a:t>
                      </a:r>
                    </a:p>
                  </a:txBody>
                  <a:tcPr anchor="ctr"/>
                </a:tc>
                <a:tc>
                  <a:txBody>
                    <a:bodyPr/>
                    <a:lstStyle/>
                    <a:p>
                      <a:pPr latinLnBrk="1"/>
                      <a:r>
                        <a:rPr lang="en-US" sz="2200" b="1" dirty="0">
                          <a:effectLst/>
                        </a:rPr>
                        <a:t>Rotary Foundation Basics</a:t>
                      </a:r>
                    </a:p>
                  </a:txBody>
                  <a:tcPr anchor="ctr"/>
                </a:tc>
                <a:extLst>
                  <a:ext uri="{0D108BD9-81ED-4DB2-BD59-A6C34878D82A}">
                    <a16:rowId xmlns:a16="http://schemas.microsoft.com/office/drawing/2014/main" val="2815332967"/>
                  </a:ext>
                </a:extLst>
              </a:tr>
              <a:tr h="421523">
                <a:tc>
                  <a:txBody>
                    <a:bodyPr/>
                    <a:lstStyle/>
                    <a:p>
                      <a:pPr latinLnBrk="1"/>
                      <a:r>
                        <a:rPr lang="en-US" sz="2200" b="0" strike="sngStrike" dirty="0">
                          <a:effectLst/>
                          <a:highlight>
                            <a:srgbClr val="00FFFF"/>
                          </a:highlight>
                        </a:rPr>
                        <a:t>Protecting Youth Program Participants</a:t>
                      </a:r>
                    </a:p>
                  </a:txBody>
                  <a:tcPr anchor="ctr"/>
                </a:tc>
                <a:tc>
                  <a:txBody>
                    <a:bodyPr/>
                    <a:lstStyle/>
                    <a:p>
                      <a:pPr latinLnBrk="1"/>
                      <a:endParaRPr lang="en-US" sz="2200" b="1" dirty="0">
                        <a:solidFill>
                          <a:schemeClr val="tx1"/>
                        </a:solidFill>
                        <a:effectLst/>
                      </a:endParaRPr>
                    </a:p>
                  </a:txBody>
                  <a:tcPr anchor="ctr"/>
                </a:tc>
                <a:extLst>
                  <a:ext uri="{0D108BD9-81ED-4DB2-BD59-A6C34878D82A}">
                    <a16:rowId xmlns:a16="http://schemas.microsoft.com/office/drawing/2014/main" val="1906336415"/>
                  </a:ext>
                </a:extLst>
              </a:tr>
            </a:tbl>
          </a:graphicData>
        </a:graphic>
      </p:graphicFrame>
    </p:spTree>
    <p:custDataLst>
      <p:tags r:id="rId1"/>
    </p:custDataLst>
    <p:extLst>
      <p:ext uri="{BB962C8B-B14F-4D97-AF65-F5344CB8AC3E}">
        <p14:creationId xmlns:p14="http://schemas.microsoft.com/office/powerpoint/2010/main" val="51747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2C86-6C0A-4895-8623-7C7FA4C5EC1E}"/>
              </a:ext>
            </a:extLst>
          </p:cNvPr>
          <p:cNvSpPr>
            <a:spLocks noGrp="1"/>
          </p:cNvSpPr>
          <p:nvPr>
            <p:ph type="title"/>
          </p:nvPr>
        </p:nvSpPr>
        <p:spPr/>
        <p:txBody>
          <a:bodyPr/>
          <a:lstStyle/>
          <a:p>
            <a:r>
              <a:rPr lang="en-US" dirty="0"/>
              <a:t>learning plans - Club</a:t>
            </a:r>
          </a:p>
        </p:txBody>
      </p:sp>
      <p:sp>
        <p:nvSpPr>
          <p:cNvPr id="3" name="Slide Number Placeholder 2">
            <a:extLst>
              <a:ext uri="{FF2B5EF4-FFF2-40B4-BE49-F238E27FC236}">
                <a16:creationId xmlns:a16="http://schemas.microsoft.com/office/drawing/2014/main" id="{F729106E-43E0-4FA5-954E-259EA5118327}"/>
              </a:ext>
            </a:extLst>
          </p:cNvPr>
          <p:cNvSpPr>
            <a:spLocks noGrp="1"/>
          </p:cNvSpPr>
          <p:nvPr>
            <p:ph type="sldNum" sz="quarter" idx="12"/>
          </p:nvPr>
        </p:nvSpPr>
        <p:spPr/>
        <p:txBody>
          <a:bodyPr/>
          <a:lstStyle/>
          <a:p>
            <a:fld id="{97A94E25-127B-4C48-AF96-44BA7B823777}" type="slidenum">
              <a:rPr lang="en-US" smtClean="0"/>
              <a:pPr/>
              <a:t>15</a:t>
            </a:fld>
            <a:endParaRPr lang="en-US" dirty="0"/>
          </a:p>
        </p:txBody>
      </p:sp>
      <p:graphicFrame>
        <p:nvGraphicFramePr>
          <p:cNvPr id="4" name="Table 4">
            <a:extLst>
              <a:ext uri="{FF2B5EF4-FFF2-40B4-BE49-F238E27FC236}">
                <a16:creationId xmlns:a16="http://schemas.microsoft.com/office/drawing/2014/main" id="{997B3348-06BD-4C36-BD11-65014904A676}"/>
              </a:ext>
            </a:extLst>
          </p:cNvPr>
          <p:cNvGraphicFramePr>
            <a:graphicFrameLocks noGrp="1"/>
          </p:cNvGraphicFramePr>
          <p:nvPr>
            <p:extLst>
              <p:ext uri="{D42A27DB-BD31-4B8C-83A1-F6EECF244321}">
                <p14:modId xmlns:p14="http://schemas.microsoft.com/office/powerpoint/2010/main" val="1177266092"/>
              </p:ext>
            </p:extLst>
          </p:nvPr>
        </p:nvGraphicFramePr>
        <p:xfrm>
          <a:off x="-26069" y="1540043"/>
          <a:ext cx="12218069" cy="5387499"/>
        </p:xfrm>
        <a:graphic>
          <a:graphicData uri="http://schemas.openxmlformats.org/drawingml/2006/table">
            <a:tbl>
              <a:tblPr firstRow="1" bandRow="1">
                <a:tableStyleId>{5C22544A-7EE6-4342-B048-85BDC9FD1C3A}</a:tableStyleId>
              </a:tblPr>
              <a:tblGrid>
                <a:gridCol w="5769143">
                  <a:extLst>
                    <a:ext uri="{9D8B030D-6E8A-4147-A177-3AD203B41FA5}">
                      <a16:colId xmlns:a16="http://schemas.microsoft.com/office/drawing/2014/main" val="256397367"/>
                    </a:ext>
                  </a:extLst>
                </a:gridCol>
                <a:gridCol w="6448926">
                  <a:extLst>
                    <a:ext uri="{9D8B030D-6E8A-4147-A177-3AD203B41FA5}">
                      <a16:colId xmlns:a16="http://schemas.microsoft.com/office/drawing/2014/main" val="1713019278"/>
                    </a:ext>
                  </a:extLst>
                </a:gridCol>
              </a:tblGrid>
              <a:tr h="418027">
                <a:tc>
                  <a:txBody>
                    <a:bodyPr/>
                    <a:lstStyle/>
                    <a:p>
                      <a:r>
                        <a:rPr lang="en-US" sz="2200" dirty="0"/>
                        <a:t>Courses current</a:t>
                      </a:r>
                    </a:p>
                  </a:txBody>
                  <a:tcPr/>
                </a:tc>
                <a:tc>
                  <a:txBody>
                    <a:bodyPr/>
                    <a:lstStyle/>
                    <a:p>
                      <a:r>
                        <a:rPr lang="en-US" sz="2200" dirty="0"/>
                        <a:t>Courses new</a:t>
                      </a:r>
                    </a:p>
                  </a:txBody>
                  <a:tcPr/>
                </a:tc>
                <a:extLst>
                  <a:ext uri="{0D108BD9-81ED-4DB2-BD59-A6C34878D82A}">
                    <a16:rowId xmlns:a16="http://schemas.microsoft.com/office/drawing/2014/main" val="4044274272"/>
                  </a:ext>
                </a:extLst>
              </a:tr>
              <a:tr h="707979">
                <a:tc>
                  <a:txBody>
                    <a:bodyPr/>
                    <a:lstStyle/>
                    <a:p>
                      <a:pPr latinLnBrk="1"/>
                      <a:r>
                        <a:rPr lang="en-US" sz="2200" dirty="0">
                          <a:effectLst/>
                        </a:rPr>
                        <a:t>Is Your Club Healthy?</a:t>
                      </a:r>
                    </a:p>
                  </a:txBody>
                  <a:tcPr anchor="ctr"/>
                </a:tc>
                <a:tc>
                  <a:txBody>
                    <a:bodyPr/>
                    <a:lstStyle/>
                    <a:p>
                      <a:pPr latinLnBrk="1"/>
                      <a:r>
                        <a:rPr lang="en-US" sz="2200" b="1" dirty="0">
                          <a:effectLst/>
                        </a:rPr>
                        <a:t>Is Your Club Healthy?</a:t>
                      </a:r>
                    </a:p>
                  </a:txBody>
                  <a:tcPr anchor="ctr"/>
                </a:tc>
                <a:extLst>
                  <a:ext uri="{0D108BD9-81ED-4DB2-BD59-A6C34878D82A}">
                    <a16:rowId xmlns:a16="http://schemas.microsoft.com/office/drawing/2014/main" val="3457333822"/>
                  </a:ext>
                </a:extLst>
              </a:tr>
              <a:tr h="418027">
                <a:tc>
                  <a:txBody>
                    <a:bodyPr/>
                    <a:lstStyle/>
                    <a:p>
                      <a:pPr latinLnBrk="1"/>
                      <a:r>
                        <a:rPr lang="en-US" sz="2200" dirty="0">
                          <a:effectLst/>
                        </a:rPr>
                        <a:t>Be a Vibrant Club</a:t>
                      </a:r>
                    </a:p>
                  </a:txBody>
                  <a:tcPr anchor="ctr"/>
                </a:tc>
                <a:tc>
                  <a:txBody>
                    <a:bodyPr/>
                    <a:lstStyle/>
                    <a:p>
                      <a:pPr latinLnBrk="1"/>
                      <a:r>
                        <a:rPr lang="en-US" sz="2200" b="1" dirty="0">
                          <a:effectLst/>
                        </a:rPr>
                        <a:t>Be a Vibrant Club</a:t>
                      </a:r>
                    </a:p>
                  </a:txBody>
                  <a:tcPr anchor="ctr"/>
                </a:tc>
                <a:extLst>
                  <a:ext uri="{0D108BD9-81ED-4DB2-BD59-A6C34878D82A}">
                    <a16:rowId xmlns:a16="http://schemas.microsoft.com/office/drawing/2014/main" val="3051540551"/>
                  </a:ext>
                </a:extLst>
              </a:tr>
              <a:tr h="513312">
                <a:tc>
                  <a:txBody>
                    <a:bodyPr/>
                    <a:lstStyle/>
                    <a:p>
                      <a:pPr latinLnBrk="1"/>
                      <a:r>
                        <a:rPr lang="en-US" sz="2200" strike="noStrike" dirty="0">
                          <a:effectLst/>
                        </a:rPr>
                        <a:t>Creating an Inclusive Club Culture</a:t>
                      </a:r>
                    </a:p>
                  </a:txBody>
                  <a:tcPr anchor="ctr"/>
                </a:tc>
                <a:tc>
                  <a:txBody>
                    <a:bodyPr/>
                    <a:lstStyle/>
                    <a:p>
                      <a:pPr latinLnBrk="1"/>
                      <a:r>
                        <a:rPr lang="en-US" sz="2200" b="1" strike="noStrike" dirty="0">
                          <a:effectLst/>
                        </a:rPr>
                        <a:t>Creating an Inclusive Club Culture</a:t>
                      </a:r>
                    </a:p>
                  </a:txBody>
                  <a:tcPr anchor="ctr"/>
                </a:tc>
                <a:extLst>
                  <a:ext uri="{0D108BD9-81ED-4DB2-BD59-A6C34878D82A}">
                    <a16:rowId xmlns:a16="http://schemas.microsoft.com/office/drawing/2014/main" val="2377338375"/>
                  </a:ext>
                </a:extLst>
              </a:tr>
              <a:tr h="418027">
                <a:tc>
                  <a:txBody>
                    <a:bodyPr/>
                    <a:lstStyle/>
                    <a:p>
                      <a:pPr latinLnBrk="1"/>
                      <a:r>
                        <a:rPr lang="en-US" sz="2200" strike="sngStrike" dirty="0">
                          <a:effectLst/>
                          <a:highlight>
                            <a:srgbClr val="00FFFF"/>
                          </a:highlight>
                        </a:rPr>
                        <a:t>Strategies for Attracting New  Members</a:t>
                      </a:r>
                    </a:p>
                  </a:txBody>
                  <a:tcPr anchor="ct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200" b="1" dirty="0">
                          <a:effectLst/>
                        </a:rPr>
                        <a:t>Promoting your Club as People of Action</a:t>
                      </a:r>
                    </a:p>
                  </a:txBody>
                  <a:tcPr anchor="ctr"/>
                </a:tc>
                <a:extLst>
                  <a:ext uri="{0D108BD9-81ED-4DB2-BD59-A6C34878D82A}">
                    <a16:rowId xmlns:a16="http://schemas.microsoft.com/office/drawing/2014/main" val="1541228100"/>
                  </a:ext>
                </a:extLst>
              </a:tr>
              <a:tr h="418027">
                <a:tc>
                  <a:txBody>
                    <a:bodyPr/>
                    <a:lstStyle/>
                    <a:p>
                      <a:pPr latinLnBrk="1"/>
                      <a:r>
                        <a:rPr lang="en-US" sz="2200" dirty="0">
                          <a:effectLst/>
                        </a:rPr>
                        <a:t>Promoting your Club as People of Action</a:t>
                      </a:r>
                    </a:p>
                  </a:txBody>
                  <a:tcPr anchor="ctr"/>
                </a:tc>
                <a:tc>
                  <a:txBody>
                    <a:bodyPr/>
                    <a:lstStyle/>
                    <a:p>
                      <a:pPr latinLnBrk="1"/>
                      <a:r>
                        <a:rPr lang="en-US" sz="2200" b="1" dirty="0">
                          <a:effectLst/>
                        </a:rPr>
                        <a:t>Committing to Diversity, Equity, and Inclusion</a:t>
                      </a:r>
                    </a:p>
                  </a:txBody>
                  <a:tcPr anchor="ctr"/>
                </a:tc>
                <a:extLst>
                  <a:ext uri="{0D108BD9-81ED-4DB2-BD59-A6C34878D82A}">
                    <a16:rowId xmlns:a16="http://schemas.microsoft.com/office/drawing/2014/main" val="1250083839"/>
                  </a:ext>
                </a:extLst>
              </a:tr>
              <a:tr h="418027">
                <a:tc>
                  <a:txBody>
                    <a:bodyPr/>
                    <a:lstStyle/>
                    <a:p>
                      <a:pPr latinLnBrk="1"/>
                      <a:r>
                        <a:rPr lang="en-US" sz="2200" strike="sngStrike" dirty="0">
                          <a:effectLst/>
                          <a:highlight>
                            <a:srgbClr val="00FFFF"/>
                          </a:highlight>
                        </a:rPr>
                        <a:t>Our Logo: Representing Rotary</a:t>
                      </a:r>
                    </a:p>
                  </a:txBody>
                  <a:tcPr anchor="ctr"/>
                </a:tc>
                <a:tc>
                  <a:txBody>
                    <a:bodyPr/>
                    <a:lstStyle/>
                    <a:p>
                      <a:pPr latinLnBrk="1"/>
                      <a:r>
                        <a:rPr lang="en-US" sz="2200" b="1" dirty="0">
                          <a:effectLst/>
                        </a:rPr>
                        <a:t>Preventing and Addressing Harassment</a:t>
                      </a:r>
                    </a:p>
                  </a:txBody>
                  <a:tcPr anchor="ctr"/>
                </a:tc>
                <a:extLst>
                  <a:ext uri="{0D108BD9-81ED-4DB2-BD59-A6C34878D82A}">
                    <a16:rowId xmlns:a16="http://schemas.microsoft.com/office/drawing/2014/main" val="570229380"/>
                  </a:ext>
                </a:extLst>
              </a:tr>
              <a:tr h="752448">
                <a:tc>
                  <a:txBody>
                    <a:bodyPr/>
                    <a:lstStyle/>
                    <a:p>
                      <a:pPr latinLnBrk="1"/>
                      <a:r>
                        <a:rPr lang="en-US" sz="2200" dirty="0">
                          <a:effectLst/>
                        </a:rPr>
                        <a:t>Committing to Diversity, Equity, and Inclusion</a:t>
                      </a:r>
                    </a:p>
                  </a:txBody>
                  <a:tcPr anchor="ctr"/>
                </a:tc>
                <a:tc>
                  <a:txBody>
                    <a:bodyPr/>
                    <a:lstStyle/>
                    <a:p>
                      <a:pPr latinLnBrk="1"/>
                      <a:r>
                        <a:rPr lang="en-US" sz="2200" b="1" dirty="0">
                          <a:effectLst/>
                        </a:rPr>
                        <a:t>Protecting Personal Data</a:t>
                      </a:r>
                    </a:p>
                  </a:txBody>
                  <a:tcPr anchor="ctr"/>
                </a:tc>
                <a:extLst>
                  <a:ext uri="{0D108BD9-81ED-4DB2-BD59-A6C34878D82A}">
                    <a16:rowId xmlns:a16="http://schemas.microsoft.com/office/drawing/2014/main" val="847537377"/>
                  </a:ext>
                </a:extLst>
              </a:tr>
              <a:tr h="418027">
                <a:tc>
                  <a:txBody>
                    <a:bodyPr/>
                    <a:lstStyle/>
                    <a:p>
                      <a:pPr latinLnBrk="1"/>
                      <a:r>
                        <a:rPr lang="en-US" sz="2200" dirty="0">
                          <a:effectLst/>
                        </a:rPr>
                        <a:t>Preventing and Addressing Harassment</a:t>
                      </a:r>
                    </a:p>
                  </a:txBody>
                  <a:tcPr anchor="ctr"/>
                </a:tc>
                <a:tc>
                  <a:txBody>
                    <a:bodyPr/>
                    <a:lstStyle/>
                    <a:p>
                      <a:pPr latinLnBrk="1"/>
                      <a:r>
                        <a:rPr lang="en-US" sz="2200" b="1" dirty="0">
                          <a:effectLst/>
                        </a:rPr>
                        <a:t>Leading Change</a:t>
                      </a:r>
                    </a:p>
                  </a:txBody>
                  <a:tcPr anchor="ctr"/>
                </a:tc>
                <a:extLst>
                  <a:ext uri="{0D108BD9-81ED-4DB2-BD59-A6C34878D82A}">
                    <a16:rowId xmlns:a16="http://schemas.microsoft.com/office/drawing/2014/main" val="3347739035"/>
                  </a:ext>
                </a:extLst>
              </a:tr>
              <a:tr h="418027">
                <a:tc>
                  <a:txBody>
                    <a:bodyPr/>
                    <a:lstStyle/>
                    <a:p>
                      <a:pPr latinLnBrk="1"/>
                      <a:r>
                        <a:rPr lang="en-US" sz="2200" dirty="0">
                          <a:effectLst/>
                        </a:rPr>
                        <a:t>Protecting Personal Data</a:t>
                      </a:r>
                    </a:p>
                  </a:txBody>
                  <a:tcPr anchor="ctr"/>
                </a:tc>
                <a:tc>
                  <a:txBody>
                    <a:bodyPr/>
                    <a:lstStyle/>
                    <a:p>
                      <a:pPr latinLnBrk="1"/>
                      <a:r>
                        <a:rPr lang="en-US" sz="2200" b="1" strike="noStrike" dirty="0">
                          <a:effectLst/>
                          <a:highlight>
                            <a:srgbClr val="00FFFF"/>
                          </a:highlight>
                        </a:rPr>
                        <a:t>Protecting Youth Program Participants</a:t>
                      </a:r>
                    </a:p>
                  </a:txBody>
                  <a:tcPr anchor="ctr"/>
                </a:tc>
                <a:extLst>
                  <a:ext uri="{0D108BD9-81ED-4DB2-BD59-A6C34878D82A}">
                    <a16:rowId xmlns:a16="http://schemas.microsoft.com/office/drawing/2014/main" val="2068819691"/>
                  </a:ext>
                </a:extLst>
              </a:tr>
              <a:tr h="418027">
                <a:tc>
                  <a:txBody>
                    <a:bodyPr/>
                    <a:lstStyle/>
                    <a:p>
                      <a:pPr latinLnBrk="1"/>
                      <a:r>
                        <a:rPr lang="en-US" sz="2200" dirty="0">
                          <a:effectLst/>
                        </a:rPr>
                        <a:t>Leading Change</a:t>
                      </a:r>
                    </a:p>
                  </a:txBody>
                  <a:tcPr anchor="ctr"/>
                </a:tc>
                <a:tc>
                  <a:txBody>
                    <a:bodyPr/>
                    <a:lstStyle/>
                    <a:p>
                      <a:pPr latinLnBrk="1"/>
                      <a:endParaRPr lang="en-US" sz="2200" dirty="0">
                        <a:effectLst/>
                      </a:endParaRPr>
                    </a:p>
                  </a:txBody>
                  <a:tcPr anchor="ctr"/>
                </a:tc>
                <a:extLst>
                  <a:ext uri="{0D108BD9-81ED-4DB2-BD59-A6C34878D82A}">
                    <a16:rowId xmlns:a16="http://schemas.microsoft.com/office/drawing/2014/main" val="2815332967"/>
                  </a:ext>
                </a:extLst>
              </a:tr>
            </a:tbl>
          </a:graphicData>
        </a:graphic>
      </p:graphicFrame>
    </p:spTree>
    <p:custDataLst>
      <p:tags r:id="rId1"/>
    </p:custDataLst>
    <p:extLst>
      <p:ext uri="{BB962C8B-B14F-4D97-AF65-F5344CB8AC3E}">
        <p14:creationId xmlns:p14="http://schemas.microsoft.com/office/powerpoint/2010/main" val="32325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813" r="5813"/>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0"/>
            <a:ext cx="12192000" cy="6858000"/>
          </a:xfrm>
          <a:solidFill>
            <a:srgbClr val="872175">
              <a:alpha val="70000"/>
            </a:srgbClr>
          </a:solidFill>
        </p:spPr>
        <p:txBody>
          <a:bodyPr/>
          <a:lstStyle/>
          <a:p>
            <a:r>
              <a:rPr lang="en-US" dirty="0"/>
              <a:t>Data</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Tree>
    <p:custDataLst>
      <p:tags r:id="rId1"/>
    </p:custDataLst>
    <p:extLst>
      <p:ext uri="{BB962C8B-B14F-4D97-AF65-F5344CB8AC3E}">
        <p14:creationId xmlns:p14="http://schemas.microsoft.com/office/powerpoint/2010/main" val="24245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175C30-90BB-4CD1-8C47-5F3F59EE9D2F}"/>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t="8010" b="8010"/>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296333" y="3345532"/>
            <a:ext cx="5799667" cy="2775868"/>
          </a:xfrm>
        </p:spPr>
        <p:txBody>
          <a:bodyPr>
            <a:normAutofit/>
          </a:bodyPr>
          <a:lstStyle/>
          <a:p>
            <a:r>
              <a:rPr lang="en-US" dirty="0"/>
              <a:t>The unique number of members and non-members in the Learning Center since launch in August 2018.</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p:txBody>
          <a:bodyPr/>
          <a:lstStyle/>
          <a:p>
            <a:pPr lvl="0"/>
            <a:r>
              <a:rPr lang="en-US" dirty="0"/>
              <a:t>Total Learners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FD439950-EA10-405E-8513-079C0176184C}"/>
              </a:ext>
            </a:extLst>
          </p:cNvPr>
          <p:cNvSpPr/>
          <p:nvPr/>
        </p:nvSpPr>
        <p:spPr>
          <a:xfrm>
            <a:off x="7312014" y="1219953"/>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12014" y="2698705"/>
            <a:ext cx="42511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Black" panose="020B0A04020102020204" pitchFamily="34" charset="0"/>
                <a:ea typeface="Arial Black" charset="0"/>
                <a:cs typeface="Arial Black" charset="0"/>
              </a:rPr>
              <a:t>190,900</a:t>
            </a:r>
          </a:p>
        </p:txBody>
      </p:sp>
    </p:spTree>
    <p:custDataLst>
      <p:tags r:id="rId1"/>
    </p:custDataLst>
    <p:extLst>
      <p:ext uri="{BB962C8B-B14F-4D97-AF65-F5344CB8AC3E}">
        <p14:creationId xmlns:p14="http://schemas.microsoft.com/office/powerpoint/2010/main" val="148755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798A6-F342-4BC0-BD61-C7C6AD8400D1}"/>
              </a:ext>
            </a:extLst>
          </p:cNvPr>
          <p:cNvSpPr>
            <a:spLocks noGrp="1"/>
          </p:cNvSpPr>
          <p:nvPr>
            <p:ph type="title"/>
          </p:nvPr>
        </p:nvSpPr>
        <p:spPr>
          <a:xfrm>
            <a:off x="355600" y="480695"/>
            <a:ext cx="11506200" cy="1094281"/>
          </a:xfrm>
        </p:spPr>
        <p:txBody>
          <a:bodyPr/>
          <a:lstStyle/>
          <a:p>
            <a:r>
              <a:rPr lang="en-US" dirty="0"/>
              <a:t>Course Completions by Zone</a:t>
            </a:r>
          </a:p>
        </p:txBody>
      </p:sp>
      <p:graphicFrame>
        <p:nvGraphicFramePr>
          <p:cNvPr id="8" name="Content Placeholder 7">
            <a:extLst>
              <a:ext uri="{FF2B5EF4-FFF2-40B4-BE49-F238E27FC236}">
                <a16:creationId xmlns:a16="http://schemas.microsoft.com/office/drawing/2014/main" id="{17DDD2DD-4884-449F-98D2-08546B6E4B24}"/>
              </a:ext>
            </a:extLst>
          </p:cNvPr>
          <p:cNvGraphicFramePr>
            <a:graphicFrameLocks noGrp="1"/>
          </p:cNvGraphicFramePr>
          <p:nvPr>
            <p:ph idx="1"/>
          </p:nvPr>
        </p:nvGraphicFramePr>
        <p:xfrm>
          <a:off x="-1" y="1655611"/>
          <a:ext cx="12073467" cy="5202389"/>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ADA63D4C-2749-4A00-B62E-5A059CD28DB7}"/>
              </a:ext>
            </a:extLst>
          </p:cNvPr>
          <p:cNvSpPr>
            <a:spLocks noGrp="1"/>
          </p:cNvSpPr>
          <p:nvPr>
            <p:ph type="sldNum" sz="quarter" idx="12"/>
          </p:nvPr>
        </p:nvSpPr>
        <p:spPr/>
        <p:txBody>
          <a:bodyPr/>
          <a:lstStyle/>
          <a:p>
            <a:fld id="{97A94E25-127B-4C48-AF96-44BA7B823777}" type="slidenum">
              <a:rPr lang="en-US" smtClean="0"/>
              <a:t>18</a:t>
            </a:fld>
            <a:endParaRPr lang="en-US" dirty="0"/>
          </a:p>
        </p:txBody>
      </p:sp>
    </p:spTree>
    <p:custDataLst>
      <p:tags r:id="rId1"/>
    </p:custDataLst>
    <p:extLst>
      <p:ext uri="{BB962C8B-B14F-4D97-AF65-F5344CB8AC3E}">
        <p14:creationId xmlns:p14="http://schemas.microsoft.com/office/powerpoint/2010/main" val="338404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798A6-F342-4BC0-BD61-C7C6AD8400D1}"/>
              </a:ext>
            </a:extLst>
          </p:cNvPr>
          <p:cNvSpPr>
            <a:spLocks noGrp="1"/>
          </p:cNvSpPr>
          <p:nvPr>
            <p:ph type="title"/>
          </p:nvPr>
        </p:nvSpPr>
        <p:spPr>
          <a:xfrm>
            <a:off x="355600" y="480695"/>
            <a:ext cx="11506200" cy="1094281"/>
          </a:xfrm>
        </p:spPr>
        <p:txBody>
          <a:bodyPr/>
          <a:lstStyle/>
          <a:p>
            <a:r>
              <a:rPr lang="en-US" dirty="0"/>
              <a:t>Course Completions by Zone</a:t>
            </a:r>
          </a:p>
        </p:txBody>
      </p:sp>
      <p:graphicFrame>
        <p:nvGraphicFramePr>
          <p:cNvPr id="8" name="Content Placeholder 7">
            <a:extLst>
              <a:ext uri="{FF2B5EF4-FFF2-40B4-BE49-F238E27FC236}">
                <a16:creationId xmlns:a16="http://schemas.microsoft.com/office/drawing/2014/main" id="{17DDD2DD-4884-449F-98D2-08546B6E4B24}"/>
              </a:ext>
            </a:extLst>
          </p:cNvPr>
          <p:cNvGraphicFramePr>
            <a:graphicFrameLocks noGrp="1"/>
          </p:cNvGraphicFramePr>
          <p:nvPr>
            <p:ph idx="1"/>
          </p:nvPr>
        </p:nvGraphicFramePr>
        <p:xfrm>
          <a:off x="-1" y="1574977"/>
          <a:ext cx="12073467" cy="5283024"/>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ADA63D4C-2749-4A00-B62E-5A059CD28DB7}"/>
              </a:ext>
            </a:extLst>
          </p:cNvPr>
          <p:cNvSpPr>
            <a:spLocks noGrp="1"/>
          </p:cNvSpPr>
          <p:nvPr>
            <p:ph type="sldNum" sz="quarter" idx="12"/>
          </p:nvPr>
        </p:nvSpPr>
        <p:spPr/>
        <p:txBody>
          <a:bodyPr/>
          <a:lstStyle/>
          <a:p>
            <a:fld id="{97A94E25-127B-4C48-AF96-44BA7B823777}" type="slidenum">
              <a:rPr lang="en-US" smtClean="0"/>
              <a:t>19</a:t>
            </a:fld>
            <a:endParaRPr lang="en-US" dirty="0"/>
          </a:p>
        </p:txBody>
      </p:sp>
    </p:spTree>
    <p:custDataLst>
      <p:tags r:id="rId1"/>
    </p:custDataLst>
    <p:extLst>
      <p:ext uri="{BB962C8B-B14F-4D97-AF65-F5344CB8AC3E}">
        <p14:creationId xmlns:p14="http://schemas.microsoft.com/office/powerpoint/2010/main" val="157032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a:solidFill>
            <a:srgbClr val="01B4E7">
              <a:alpha val="77000"/>
            </a:srgbClr>
          </a:solidFill>
        </p:spPr>
        <p:txBody>
          <a:bodyPr/>
          <a:lstStyle/>
          <a:p>
            <a:r>
              <a:rPr lang="en-US" dirty="0"/>
              <a:t>Learning &amp; Development UPDATES</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a:xfrm>
            <a:off x="829733" y="4631843"/>
            <a:ext cx="10532534" cy="465667"/>
          </a:xfrm>
        </p:spPr>
        <p:txBody>
          <a:bodyPr/>
          <a:lstStyle/>
          <a:p>
            <a:r>
              <a:rPr lang="en-US" dirty="0"/>
              <a:t>21 July 2023</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7244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55F3-2924-4A10-93C0-76A1D2FC048D}"/>
              </a:ext>
            </a:extLst>
          </p:cNvPr>
          <p:cNvSpPr>
            <a:spLocks noGrp="1"/>
          </p:cNvSpPr>
          <p:nvPr>
            <p:ph type="title"/>
          </p:nvPr>
        </p:nvSpPr>
        <p:spPr/>
        <p:txBody>
          <a:bodyPr/>
          <a:lstStyle/>
          <a:p>
            <a:r>
              <a:rPr lang="en-US" dirty="0"/>
              <a:t>Percentage of Clubs using the learning center</a:t>
            </a:r>
          </a:p>
        </p:txBody>
      </p:sp>
      <p:sp>
        <p:nvSpPr>
          <p:cNvPr id="3" name="Slide Number Placeholder 2">
            <a:extLst>
              <a:ext uri="{FF2B5EF4-FFF2-40B4-BE49-F238E27FC236}">
                <a16:creationId xmlns:a16="http://schemas.microsoft.com/office/drawing/2014/main" id="{7E57ED7C-77AB-4EA3-90DE-05C84E811C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Chart 5">
            <a:extLst>
              <a:ext uri="{FF2B5EF4-FFF2-40B4-BE49-F238E27FC236}">
                <a16:creationId xmlns:a16="http://schemas.microsoft.com/office/drawing/2014/main" id="{5735D306-B72F-46ED-B99E-54EBB2918DB7}"/>
              </a:ext>
            </a:extLst>
          </p:cNvPr>
          <p:cNvGraphicFramePr/>
          <p:nvPr/>
        </p:nvGraphicFramePr>
        <p:xfrm>
          <a:off x="2102612" y="2891751"/>
          <a:ext cx="3187744" cy="219668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658427" y="2306523"/>
            <a:ext cx="2082800" cy="523220"/>
          </a:xfrm>
          <a:prstGeom prst="rect">
            <a:avLst/>
          </a:prstGeom>
          <a:noFill/>
        </p:spPr>
        <p:txBody>
          <a:bodyPr wrap="square" rtlCol="0">
            <a:spAutoFit/>
          </a:bodyPr>
          <a:lstStyle/>
          <a:p>
            <a:pPr algn="ctr"/>
            <a:r>
              <a:rPr lang="en-US" sz="2800" b="1" dirty="0"/>
              <a:t>2019-20</a:t>
            </a:r>
          </a:p>
        </p:txBody>
      </p:sp>
      <p:graphicFrame>
        <p:nvGraphicFramePr>
          <p:cNvPr id="8" name="Chart 7">
            <a:extLst>
              <a:ext uri="{FF2B5EF4-FFF2-40B4-BE49-F238E27FC236}">
                <a16:creationId xmlns:a16="http://schemas.microsoft.com/office/drawing/2014/main" id="{F5084322-C430-4DD9-B348-DD2A5D81572F}"/>
              </a:ext>
            </a:extLst>
          </p:cNvPr>
          <p:cNvGraphicFramePr/>
          <p:nvPr/>
        </p:nvGraphicFramePr>
        <p:xfrm>
          <a:off x="4892422" y="2893796"/>
          <a:ext cx="2691676" cy="220468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3B1DC56B-F0C5-4BAC-8FBB-630A54D3FBE7}"/>
              </a:ext>
            </a:extLst>
          </p:cNvPr>
          <p:cNvSpPr txBox="1"/>
          <p:nvPr/>
        </p:nvSpPr>
        <p:spPr>
          <a:xfrm>
            <a:off x="5195958" y="2280884"/>
            <a:ext cx="2082800" cy="523220"/>
          </a:xfrm>
          <a:prstGeom prst="rect">
            <a:avLst/>
          </a:prstGeom>
          <a:noFill/>
        </p:spPr>
        <p:txBody>
          <a:bodyPr wrap="square" rtlCol="0">
            <a:spAutoFit/>
          </a:bodyPr>
          <a:lstStyle/>
          <a:p>
            <a:pPr algn="ctr"/>
            <a:r>
              <a:rPr lang="en-US" sz="2800" b="1" dirty="0"/>
              <a:t>2020-21*</a:t>
            </a:r>
          </a:p>
        </p:txBody>
      </p:sp>
      <p:graphicFrame>
        <p:nvGraphicFramePr>
          <p:cNvPr id="10" name="Chart 9">
            <a:extLst>
              <a:ext uri="{FF2B5EF4-FFF2-40B4-BE49-F238E27FC236}">
                <a16:creationId xmlns:a16="http://schemas.microsoft.com/office/drawing/2014/main" id="{3DBD8491-9822-44A7-8B53-0FAEC81D05DA}"/>
              </a:ext>
            </a:extLst>
          </p:cNvPr>
          <p:cNvGraphicFramePr/>
          <p:nvPr/>
        </p:nvGraphicFramePr>
        <p:xfrm>
          <a:off x="7246452" y="2765283"/>
          <a:ext cx="2472048" cy="2217692"/>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0A48D9CF-9361-4A47-9140-1CD6501E7780}"/>
              </a:ext>
            </a:extLst>
          </p:cNvPr>
          <p:cNvSpPr txBox="1"/>
          <p:nvPr/>
        </p:nvSpPr>
        <p:spPr>
          <a:xfrm>
            <a:off x="7246452" y="2292627"/>
            <a:ext cx="2738996" cy="523220"/>
          </a:xfrm>
          <a:prstGeom prst="rect">
            <a:avLst/>
          </a:prstGeom>
          <a:noFill/>
        </p:spPr>
        <p:txBody>
          <a:bodyPr wrap="square" rtlCol="0">
            <a:spAutoFit/>
          </a:bodyPr>
          <a:lstStyle/>
          <a:p>
            <a:pPr algn="ctr"/>
            <a:r>
              <a:rPr lang="en-US" sz="2800" b="1" dirty="0"/>
              <a:t>2021-22*</a:t>
            </a:r>
          </a:p>
        </p:txBody>
      </p:sp>
      <p:sp>
        <p:nvSpPr>
          <p:cNvPr id="4" name="TextBox 3"/>
          <p:cNvSpPr txBox="1"/>
          <p:nvPr/>
        </p:nvSpPr>
        <p:spPr>
          <a:xfrm>
            <a:off x="59733" y="2316056"/>
            <a:ext cx="2191863" cy="541949"/>
          </a:xfrm>
          <a:prstGeom prst="rect">
            <a:avLst/>
          </a:prstGeom>
          <a:noFill/>
        </p:spPr>
        <p:txBody>
          <a:bodyPr wrap="square" rtlCol="0">
            <a:spAutoFit/>
          </a:bodyPr>
          <a:lstStyle/>
          <a:p>
            <a:pPr algn="ctr"/>
            <a:r>
              <a:rPr lang="en-US" sz="2800" b="1" dirty="0"/>
              <a:t>2018-19</a:t>
            </a:r>
          </a:p>
        </p:txBody>
      </p:sp>
      <p:grpSp>
        <p:nvGrpSpPr>
          <p:cNvPr id="15" name="Group 14">
            <a:extLst>
              <a:ext uri="{FF2B5EF4-FFF2-40B4-BE49-F238E27FC236}">
                <a16:creationId xmlns:a16="http://schemas.microsoft.com/office/drawing/2014/main" id="{389E5547-5867-49E5-ADD0-C53591B87F1C}"/>
              </a:ext>
            </a:extLst>
          </p:cNvPr>
          <p:cNvGrpSpPr/>
          <p:nvPr/>
        </p:nvGrpSpPr>
        <p:grpSpPr>
          <a:xfrm>
            <a:off x="-538214" y="2955022"/>
            <a:ext cx="3387758" cy="2204682"/>
            <a:chOff x="-362694" y="2824518"/>
            <a:chExt cx="3387758" cy="2204682"/>
          </a:xfrm>
        </p:grpSpPr>
        <p:graphicFrame>
          <p:nvGraphicFramePr>
            <p:cNvPr id="5" name="Chart 4">
              <a:extLst>
                <a:ext uri="{FF2B5EF4-FFF2-40B4-BE49-F238E27FC236}">
                  <a16:creationId xmlns:a16="http://schemas.microsoft.com/office/drawing/2014/main" id="{5735D306-B72F-46ED-B99E-54EBB2918DB7}"/>
                </a:ext>
              </a:extLst>
            </p:cNvPr>
            <p:cNvGraphicFramePr/>
            <p:nvPr/>
          </p:nvGraphicFramePr>
          <p:xfrm>
            <a:off x="-362694" y="2824518"/>
            <a:ext cx="3387758" cy="2204682"/>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angle 11">
              <a:extLst>
                <a:ext uri="{FF2B5EF4-FFF2-40B4-BE49-F238E27FC236}">
                  <a16:creationId xmlns:a16="http://schemas.microsoft.com/office/drawing/2014/main" id="{639FCCB3-306B-476E-B173-3D36E38F3C36}"/>
                </a:ext>
              </a:extLst>
            </p:cNvPr>
            <p:cNvSpPr/>
            <p:nvPr/>
          </p:nvSpPr>
          <p:spPr>
            <a:xfrm>
              <a:off x="841128" y="4060970"/>
              <a:ext cx="919593" cy="6755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84%</a:t>
              </a:r>
            </a:p>
          </p:txBody>
        </p:sp>
        <p:sp>
          <p:nvSpPr>
            <p:cNvPr id="13" name="Rectangle 12">
              <a:extLst>
                <a:ext uri="{FF2B5EF4-FFF2-40B4-BE49-F238E27FC236}">
                  <a16:creationId xmlns:a16="http://schemas.microsoft.com/office/drawing/2014/main" id="{F1E6BA86-120C-4F36-96BD-ACE8F0A6BAEB}"/>
                </a:ext>
              </a:extLst>
            </p:cNvPr>
            <p:cNvSpPr/>
            <p:nvPr/>
          </p:nvSpPr>
          <p:spPr>
            <a:xfrm>
              <a:off x="628719" y="3116397"/>
              <a:ext cx="702465" cy="53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16%</a:t>
              </a:r>
            </a:p>
          </p:txBody>
        </p:sp>
      </p:grpSp>
      <p:sp>
        <p:nvSpPr>
          <p:cNvPr id="16" name="Rectangle 15">
            <a:extLst>
              <a:ext uri="{FF2B5EF4-FFF2-40B4-BE49-F238E27FC236}">
                <a16:creationId xmlns:a16="http://schemas.microsoft.com/office/drawing/2014/main" id="{40C89B54-FFD6-49C3-AF99-2A6C87B33D15}"/>
              </a:ext>
            </a:extLst>
          </p:cNvPr>
          <p:cNvSpPr/>
          <p:nvPr/>
        </p:nvSpPr>
        <p:spPr>
          <a:xfrm>
            <a:off x="5290356" y="3458134"/>
            <a:ext cx="924450" cy="712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51%</a:t>
            </a:r>
          </a:p>
        </p:txBody>
      </p:sp>
      <p:sp>
        <p:nvSpPr>
          <p:cNvPr id="17" name="Rectangle 16">
            <a:extLst>
              <a:ext uri="{FF2B5EF4-FFF2-40B4-BE49-F238E27FC236}">
                <a16:creationId xmlns:a16="http://schemas.microsoft.com/office/drawing/2014/main" id="{BF165623-35C3-4902-9725-D96CE2CBE285}"/>
              </a:ext>
            </a:extLst>
          </p:cNvPr>
          <p:cNvSpPr/>
          <p:nvPr/>
        </p:nvSpPr>
        <p:spPr>
          <a:xfrm>
            <a:off x="6309574" y="3996137"/>
            <a:ext cx="6675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49%</a:t>
            </a:r>
          </a:p>
        </p:txBody>
      </p:sp>
      <p:sp>
        <p:nvSpPr>
          <p:cNvPr id="18" name="Rectangle 17">
            <a:extLst>
              <a:ext uri="{FF2B5EF4-FFF2-40B4-BE49-F238E27FC236}">
                <a16:creationId xmlns:a16="http://schemas.microsoft.com/office/drawing/2014/main" id="{CFF386EA-FE94-4500-BD08-E9E9C29A3E4D}"/>
              </a:ext>
            </a:extLst>
          </p:cNvPr>
          <p:cNvSpPr/>
          <p:nvPr/>
        </p:nvSpPr>
        <p:spPr>
          <a:xfrm>
            <a:off x="8530460" y="4149315"/>
            <a:ext cx="90140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53%</a:t>
            </a:r>
          </a:p>
        </p:txBody>
      </p:sp>
      <p:sp>
        <p:nvSpPr>
          <p:cNvPr id="19" name="Rectangle 18">
            <a:extLst>
              <a:ext uri="{FF2B5EF4-FFF2-40B4-BE49-F238E27FC236}">
                <a16:creationId xmlns:a16="http://schemas.microsoft.com/office/drawing/2014/main" id="{5944B760-E970-4EA5-9255-7AC951D14D7D}"/>
              </a:ext>
            </a:extLst>
          </p:cNvPr>
          <p:cNvSpPr/>
          <p:nvPr/>
        </p:nvSpPr>
        <p:spPr>
          <a:xfrm>
            <a:off x="3020370" y="3374108"/>
            <a:ext cx="6675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43%</a:t>
            </a:r>
          </a:p>
        </p:txBody>
      </p:sp>
      <p:sp>
        <p:nvSpPr>
          <p:cNvPr id="20" name="Rectangle 19">
            <a:extLst>
              <a:ext uri="{FF2B5EF4-FFF2-40B4-BE49-F238E27FC236}">
                <a16:creationId xmlns:a16="http://schemas.microsoft.com/office/drawing/2014/main" id="{AD770C8B-D923-4138-82D3-E6070975ECB3}"/>
              </a:ext>
            </a:extLst>
          </p:cNvPr>
          <p:cNvSpPr/>
          <p:nvPr/>
        </p:nvSpPr>
        <p:spPr>
          <a:xfrm>
            <a:off x="3700488" y="3996137"/>
            <a:ext cx="1006764" cy="675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57%</a:t>
            </a:r>
          </a:p>
        </p:txBody>
      </p:sp>
      <p:sp>
        <p:nvSpPr>
          <p:cNvPr id="21" name="Rectangle 20">
            <a:extLst>
              <a:ext uri="{FF2B5EF4-FFF2-40B4-BE49-F238E27FC236}">
                <a16:creationId xmlns:a16="http://schemas.microsoft.com/office/drawing/2014/main" id="{7D9D138E-CA14-4B9F-B950-F0F84E894890}"/>
              </a:ext>
            </a:extLst>
          </p:cNvPr>
          <p:cNvSpPr/>
          <p:nvPr/>
        </p:nvSpPr>
        <p:spPr>
          <a:xfrm>
            <a:off x="7863206" y="3350909"/>
            <a:ext cx="6675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47%</a:t>
            </a:r>
          </a:p>
        </p:txBody>
      </p:sp>
      <p:pic>
        <p:nvPicPr>
          <p:cNvPr id="25" name="Picture 24">
            <a:extLst>
              <a:ext uri="{FF2B5EF4-FFF2-40B4-BE49-F238E27FC236}">
                <a16:creationId xmlns:a16="http://schemas.microsoft.com/office/drawing/2014/main" id="{B5425E43-44C2-4696-8041-90FF9AF5DCE8}"/>
              </a:ext>
            </a:extLst>
          </p:cNvPr>
          <p:cNvPicPr>
            <a:picLocks noChangeAspect="1"/>
          </p:cNvPicPr>
          <p:nvPr/>
        </p:nvPicPr>
        <p:blipFill rotWithShape="1">
          <a:blip r:embed="rId8"/>
          <a:srcRect l="22917" t="75154" r="24306" b="18092"/>
          <a:stretch/>
        </p:blipFill>
        <p:spPr bwMode="auto">
          <a:xfrm>
            <a:off x="2333905" y="6166063"/>
            <a:ext cx="7121270" cy="489327"/>
          </a:xfrm>
          <a:prstGeom prst="rect">
            <a:avLst/>
          </a:prstGeom>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0E43D86E-B426-4F3D-975C-E87C96F1FE61}"/>
              </a:ext>
            </a:extLst>
          </p:cNvPr>
          <p:cNvSpPr txBox="1"/>
          <p:nvPr/>
        </p:nvSpPr>
        <p:spPr>
          <a:xfrm>
            <a:off x="59733" y="5135665"/>
            <a:ext cx="2191863" cy="400110"/>
          </a:xfrm>
          <a:prstGeom prst="rect">
            <a:avLst/>
          </a:prstGeom>
          <a:noFill/>
          <a:ln>
            <a:noFill/>
          </a:ln>
        </p:spPr>
        <p:txBody>
          <a:bodyPr wrap="square" rtlCol="0">
            <a:spAutoFit/>
          </a:bodyPr>
          <a:lstStyle/>
          <a:p>
            <a:pPr algn="ctr"/>
            <a:r>
              <a:rPr lang="en-US" sz="2000" b="1" dirty="0">
                <a:solidFill>
                  <a:srgbClr val="F7A81B"/>
                </a:solidFill>
              </a:rPr>
              <a:t>5,684 clubs</a:t>
            </a:r>
          </a:p>
        </p:txBody>
      </p:sp>
      <p:sp>
        <p:nvSpPr>
          <p:cNvPr id="29" name="TextBox 28">
            <a:extLst>
              <a:ext uri="{FF2B5EF4-FFF2-40B4-BE49-F238E27FC236}">
                <a16:creationId xmlns:a16="http://schemas.microsoft.com/office/drawing/2014/main" id="{AB3F71C5-7F50-4376-BF3A-1E416136065E}"/>
              </a:ext>
            </a:extLst>
          </p:cNvPr>
          <p:cNvSpPr txBox="1"/>
          <p:nvPr/>
        </p:nvSpPr>
        <p:spPr>
          <a:xfrm>
            <a:off x="2549364" y="5151078"/>
            <a:ext cx="2191863" cy="400110"/>
          </a:xfrm>
          <a:prstGeom prst="rect">
            <a:avLst/>
          </a:prstGeom>
          <a:noFill/>
          <a:ln>
            <a:noFill/>
          </a:ln>
        </p:spPr>
        <p:txBody>
          <a:bodyPr wrap="square" rtlCol="0">
            <a:spAutoFit/>
          </a:bodyPr>
          <a:lstStyle/>
          <a:p>
            <a:pPr algn="ctr"/>
            <a:r>
              <a:rPr lang="en-US" sz="2000" b="1" dirty="0">
                <a:solidFill>
                  <a:srgbClr val="F7A81B"/>
                </a:solidFill>
              </a:rPr>
              <a:t>15,656 clubs</a:t>
            </a:r>
          </a:p>
        </p:txBody>
      </p:sp>
      <p:sp>
        <p:nvSpPr>
          <p:cNvPr id="30" name="TextBox 29">
            <a:extLst>
              <a:ext uri="{FF2B5EF4-FFF2-40B4-BE49-F238E27FC236}">
                <a16:creationId xmlns:a16="http://schemas.microsoft.com/office/drawing/2014/main" id="{5B1D4119-BB13-4DA5-8767-9BB5CB990E87}"/>
              </a:ext>
            </a:extLst>
          </p:cNvPr>
          <p:cNvSpPr txBox="1"/>
          <p:nvPr/>
        </p:nvSpPr>
        <p:spPr>
          <a:xfrm>
            <a:off x="5086895" y="5143456"/>
            <a:ext cx="2191863" cy="400110"/>
          </a:xfrm>
          <a:prstGeom prst="rect">
            <a:avLst/>
          </a:prstGeom>
          <a:noFill/>
          <a:ln>
            <a:noFill/>
          </a:ln>
        </p:spPr>
        <p:txBody>
          <a:bodyPr wrap="square" rtlCol="0">
            <a:spAutoFit/>
          </a:bodyPr>
          <a:lstStyle/>
          <a:p>
            <a:pPr algn="ctr"/>
            <a:r>
              <a:rPr lang="en-US" sz="2000" b="1" dirty="0">
                <a:solidFill>
                  <a:srgbClr val="F7A81B"/>
                </a:solidFill>
              </a:rPr>
              <a:t>18,325 clubs</a:t>
            </a:r>
          </a:p>
        </p:txBody>
      </p:sp>
      <p:sp>
        <p:nvSpPr>
          <p:cNvPr id="31" name="TextBox 30">
            <a:extLst>
              <a:ext uri="{FF2B5EF4-FFF2-40B4-BE49-F238E27FC236}">
                <a16:creationId xmlns:a16="http://schemas.microsoft.com/office/drawing/2014/main" id="{9945DF99-A190-4870-876A-9A3A28BFAA8A}"/>
              </a:ext>
            </a:extLst>
          </p:cNvPr>
          <p:cNvSpPr txBox="1"/>
          <p:nvPr/>
        </p:nvSpPr>
        <p:spPr>
          <a:xfrm>
            <a:off x="7526637" y="5117546"/>
            <a:ext cx="2191863" cy="400110"/>
          </a:xfrm>
          <a:prstGeom prst="rect">
            <a:avLst/>
          </a:prstGeom>
          <a:noFill/>
          <a:ln>
            <a:noFill/>
          </a:ln>
        </p:spPr>
        <p:txBody>
          <a:bodyPr wrap="square" rtlCol="0">
            <a:spAutoFit/>
          </a:bodyPr>
          <a:lstStyle/>
          <a:p>
            <a:pPr algn="ctr"/>
            <a:r>
              <a:rPr lang="en-US" sz="2000" b="1" dirty="0">
                <a:solidFill>
                  <a:srgbClr val="F7A81B"/>
                </a:solidFill>
              </a:rPr>
              <a:t>22,766 clubs</a:t>
            </a:r>
          </a:p>
        </p:txBody>
      </p:sp>
      <p:sp>
        <p:nvSpPr>
          <p:cNvPr id="32" name="TextBox 31">
            <a:extLst>
              <a:ext uri="{FF2B5EF4-FFF2-40B4-BE49-F238E27FC236}">
                <a16:creationId xmlns:a16="http://schemas.microsoft.com/office/drawing/2014/main" id="{D2C26063-AEBA-4ECE-9641-07C82E048F78}"/>
              </a:ext>
            </a:extLst>
          </p:cNvPr>
          <p:cNvSpPr txBox="1"/>
          <p:nvPr/>
        </p:nvSpPr>
        <p:spPr>
          <a:xfrm>
            <a:off x="10000137" y="6346969"/>
            <a:ext cx="2191863" cy="400110"/>
          </a:xfrm>
          <a:prstGeom prst="rect">
            <a:avLst/>
          </a:prstGeom>
          <a:noFill/>
          <a:ln>
            <a:noFill/>
          </a:ln>
        </p:spPr>
        <p:txBody>
          <a:bodyPr wrap="square" rtlCol="0">
            <a:spAutoFit/>
          </a:bodyPr>
          <a:lstStyle/>
          <a:p>
            <a:pPr algn="ctr"/>
            <a:r>
              <a:rPr lang="en-US" sz="2000" b="1" dirty="0"/>
              <a:t>*+ Rotaract</a:t>
            </a:r>
          </a:p>
        </p:txBody>
      </p:sp>
      <p:graphicFrame>
        <p:nvGraphicFramePr>
          <p:cNvPr id="28" name="Chart 27">
            <a:extLst>
              <a:ext uri="{FF2B5EF4-FFF2-40B4-BE49-F238E27FC236}">
                <a16:creationId xmlns:a16="http://schemas.microsoft.com/office/drawing/2014/main" id="{C242A973-8981-4FC5-B147-E0016CF7CB25}"/>
              </a:ext>
            </a:extLst>
          </p:cNvPr>
          <p:cNvGraphicFramePr/>
          <p:nvPr/>
        </p:nvGraphicFramePr>
        <p:xfrm>
          <a:off x="9540194" y="2804104"/>
          <a:ext cx="2472048" cy="2217692"/>
        </p:xfrm>
        <a:graphic>
          <a:graphicData uri="http://schemas.openxmlformats.org/drawingml/2006/chart">
            <c:chart xmlns:c="http://schemas.openxmlformats.org/drawingml/2006/chart" xmlns:r="http://schemas.openxmlformats.org/officeDocument/2006/relationships" r:id="rId9"/>
          </a:graphicData>
        </a:graphic>
      </p:graphicFrame>
      <p:sp>
        <p:nvSpPr>
          <p:cNvPr id="33" name="TextBox 32">
            <a:extLst>
              <a:ext uri="{FF2B5EF4-FFF2-40B4-BE49-F238E27FC236}">
                <a16:creationId xmlns:a16="http://schemas.microsoft.com/office/drawing/2014/main" id="{1F03FCE4-A063-4773-A4B2-A42D7C165523}"/>
              </a:ext>
            </a:extLst>
          </p:cNvPr>
          <p:cNvSpPr txBox="1"/>
          <p:nvPr/>
        </p:nvSpPr>
        <p:spPr>
          <a:xfrm>
            <a:off x="9540194" y="2331448"/>
            <a:ext cx="2738996" cy="523220"/>
          </a:xfrm>
          <a:prstGeom prst="rect">
            <a:avLst/>
          </a:prstGeom>
          <a:noFill/>
        </p:spPr>
        <p:txBody>
          <a:bodyPr wrap="square" rtlCol="0">
            <a:spAutoFit/>
          </a:bodyPr>
          <a:lstStyle/>
          <a:p>
            <a:pPr algn="ctr"/>
            <a:r>
              <a:rPr lang="en-US" sz="2800" b="1" dirty="0"/>
              <a:t>2022-23*</a:t>
            </a:r>
          </a:p>
        </p:txBody>
      </p:sp>
      <p:sp>
        <p:nvSpPr>
          <p:cNvPr id="36" name="TextBox 35">
            <a:extLst>
              <a:ext uri="{FF2B5EF4-FFF2-40B4-BE49-F238E27FC236}">
                <a16:creationId xmlns:a16="http://schemas.microsoft.com/office/drawing/2014/main" id="{B103007C-E183-4F4B-B0A6-DD4E139BC071}"/>
              </a:ext>
            </a:extLst>
          </p:cNvPr>
          <p:cNvSpPr txBox="1"/>
          <p:nvPr/>
        </p:nvSpPr>
        <p:spPr>
          <a:xfrm>
            <a:off x="9820379" y="5156367"/>
            <a:ext cx="2191863" cy="400110"/>
          </a:xfrm>
          <a:prstGeom prst="rect">
            <a:avLst/>
          </a:prstGeom>
          <a:noFill/>
          <a:ln>
            <a:noFill/>
          </a:ln>
        </p:spPr>
        <p:txBody>
          <a:bodyPr wrap="square" rtlCol="0">
            <a:spAutoFit/>
          </a:bodyPr>
          <a:lstStyle/>
          <a:p>
            <a:pPr algn="ctr"/>
            <a:r>
              <a:rPr lang="en-US" sz="2000" b="1" dirty="0">
                <a:solidFill>
                  <a:srgbClr val="F7A81B"/>
                </a:solidFill>
              </a:rPr>
              <a:t>23,426 clubs</a:t>
            </a:r>
          </a:p>
        </p:txBody>
      </p:sp>
    </p:spTree>
    <p:custDataLst>
      <p:tags r:id="rId1"/>
    </p:custDataLst>
    <p:extLst>
      <p:ext uri="{BB962C8B-B14F-4D97-AF65-F5344CB8AC3E}">
        <p14:creationId xmlns:p14="http://schemas.microsoft.com/office/powerpoint/2010/main" val="153334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BAEB73-511D-43E5-9C6C-0FB9F35DC291}"/>
              </a:ext>
            </a:extLst>
          </p:cNvPr>
          <p:cNvSpPr>
            <a:spLocks noGrp="1"/>
          </p:cNvSpPr>
          <p:nvPr>
            <p:ph type="title"/>
          </p:nvPr>
        </p:nvSpPr>
        <p:spPr/>
        <p:txBody>
          <a:bodyPr/>
          <a:lstStyle/>
          <a:p>
            <a:r>
              <a:rPr lang="en-US" dirty="0"/>
              <a:t>Course evaluation findings</a:t>
            </a:r>
          </a:p>
        </p:txBody>
      </p:sp>
      <p:graphicFrame>
        <p:nvGraphicFramePr>
          <p:cNvPr id="10" name="Content Placeholder 7">
            <a:extLst>
              <a:ext uri="{FF2B5EF4-FFF2-40B4-BE49-F238E27FC236}">
                <a16:creationId xmlns:a16="http://schemas.microsoft.com/office/drawing/2014/main" id="{8DB03224-5310-3E30-40C7-6F59CAE0AE4E}"/>
              </a:ext>
            </a:extLst>
          </p:cNvPr>
          <p:cNvGraphicFramePr>
            <a:graphicFrameLocks noGrp="1"/>
          </p:cNvGraphicFramePr>
          <p:nvPr>
            <p:ph idx="1"/>
            <p:extLst>
              <p:ext uri="{D42A27DB-BD31-4B8C-83A1-F6EECF244321}">
                <p14:modId xmlns:p14="http://schemas.microsoft.com/office/powerpoint/2010/main" val="4133969291"/>
              </p:ext>
            </p:extLst>
          </p:nvPr>
        </p:nvGraphicFramePr>
        <p:xfrm>
          <a:off x="193431" y="1899138"/>
          <a:ext cx="11693767" cy="4519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88B2FA2B-9EA8-47C9-984F-4EB5157115BF}"/>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Tree>
    <p:custDataLst>
      <p:tags r:id="rId1"/>
    </p:custDataLst>
    <p:extLst>
      <p:ext uri="{BB962C8B-B14F-4D97-AF65-F5344CB8AC3E}">
        <p14:creationId xmlns:p14="http://schemas.microsoft.com/office/powerpoint/2010/main" val="300029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03531B-BCF7-4312-9F91-D03FBF176058}"/>
              </a:ext>
            </a:extLst>
          </p:cNvPr>
          <p:cNvSpPr>
            <a:spLocks noGrp="1"/>
          </p:cNvSpPr>
          <p:nvPr>
            <p:ph type="title"/>
          </p:nvPr>
        </p:nvSpPr>
        <p:spPr>
          <a:xfrm>
            <a:off x="571500" y="466432"/>
            <a:ext cx="7535948" cy="1325563"/>
          </a:xfrm>
        </p:spPr>
        <p:txBody>
          <a:bodyPr vert="horz" lIns="91440" tIns="45720" rIns="91440" bIns="45720" rtlCol="0" anchor="ctr">
            <a:normAutofit/>
          </a:bodyPr>
          <a:lstStyle/>
          <a:p>
            <a:r>
              <a:rPr lang="en-US" kern="1200" dirty="0">
                <a:latin typeface="+mj-lt"/>
                <a:ea typeface="+mj-ea"/>
                <a:cs typeface="+mj-cs"/>
              </a:rPr>
              <a:t>Customize Content</a:t>
            </a:r>
          </a:p>
        </p:txBody>
      </p:sp>
      <p:sp>
        <p:nvSpPr>
          <p:cNvPr id="3" name="Content Placeholder 2">
            <a:extLst>
              <a:ext uri="{FF2B5EF4-FFF2-40B4-BE49-F238E27FC236}">
                <a16:creationId xmlns:a16="http://schemas.microsoft.com/office/drawing/2014/main" id="{37F5FCF0-BFCD-44F7-874F-83B1CAAA048C}"/>
              </a:ext>
            </a:extLst>
          </p:cNvPr>
          <p:cNvSpPr>
            <a:spLocks noGrp="1"/>
          </p:cNvSpPr>
          <p:nvPr>
            <p:ph idx="1"/>
          </p:nvPr>
        </p:nvSpPr>
        <p:spPr>
          <a:xfrm>
            <a:off x="1136429" y="2278173"/>
            <a:ext cx="7280384" cy="3450613"/>
          </a:xfrm>
        </p:spPr>
        <p:txBody>
          <a:bodyPr vert="horz" lIns="91440" tIns="45720" rIns="91440" bIns="45720" rtlCol="0" anchor="ctr">
            <a:normAutofit/>
          </a:bodyPr>
          <a:lstStyle/>
          <a:p>
            <a:r>
              <a:rPr lang="en-US" sz="3600" dirty="0">
                <a:solidFill>
                  <a:schemeClr val="tx1"/>
                </a:solidFill>
              </a:rPr>
              <a:t>Create customized learning plans</a:t>
            </a:r>
          </a:p>
          <a:p>
            <a:r>
              <a:rPr lang="en-US" sz="3600" dirty="0">
                <a:solidFill>
                  <a:schemeClr val="tx1"/>
                </a:solidFill>
              </a:rPr>
              <a:t>Request a learning topics for your district or zone by topic or language</a:t>
            </a:r>
          </a:p>
          <a:p>
            <a:endParaRPr lang="en-US" dirty="0">
              <a:solidFill>
                <a:schemeClr val="tx1"/>
              </a:solidFill>
            </a:endParaRP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ooks">
            <a:extLst>
              <a:ext uri="{FF2B5EF4-FFF2-40B4-BE49-F238E27FC236}">
                <a16:creationId xmlns:a16="http://schemas.microsoft.com/office/drawing/2014/main" id="{0C52C683-FE5E-A958-5771-ED40FCBA53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sp>
        <p:nvSpPr>
          <p:cNvPr id="4" name="Slide Number Placeholder 3">
            <a:extLst>
              <a:ext uri="{FF2B5EF4-FFF2-40B4-BE49-F238E27FC236}">
                <a16:creationId xmlns:a16="http://schemas.microsoft.com/office/drawing/2014/main" id="{84D326D7-7ACC-42E5-9489-C1F2F9B2D753}"/>
              </a:ext>
            </a:extLst>
          </p:cNvPr>
          <p:cNvSpPr>
            <a:spLocks noGrp="1"/>
          </p:cNvSpPr>
          <p:nvPr>
            <p:ph type="sldNum" sz="quarter" idx="12"/>
          </p:nvPr>
        </p:nvSpPr>
        <p:spPr>
          <a:xfrm>
            <a:off x="10341428" y="6356350"/>
            <a:ext cx="1012371" cy="365125"/>
          </a:xfrm>
        </p:spPr>
        <p:txBody>
          <a:bodyPr vert="horz" lIns="91440" tIns="45720" rIns="91440" bIns="45720" rtlCol="0" anchor="ctr">
            <a:normAutofit/>
          </a:bodyPr>
          <a:lstStyle/>
          <a:p>
            <a:pPr>
              <a:spcAft>
                <a:spcPts val="600"/>
              </a:spcAft>
            </a:pPr>
            <a:fld id="{97A94E25-127B-4C48-AF96-44BA7B823777}" type="slidenum">
              <a:rPr lang="en-US">
                <a:solidFill>
                  <a:srgbClr val="FFFFFF"/>
                </a:solidFill>
              </a:rPr>
              <a:pPr>
                <a:spcAft>
                  <a:spcPts val="600"/>
                </a:spcAft>
              </a:pPr>
              <a:t>22</a:t>
            </a:fld>
            <a:endParaRPr lang="en-US">
              <a:solidFill>
                <a:srgbClr val="FFFFFF"/>
              </a:solidFill>
            </a:endParaRPr>
          </a:p>
        </p:txBody>
      </p:sp>
    </p:spTree>
    <p:custDataLst>
      <p:tags r:id="rId1"/>
    </p:custDataLst>
    <p:extLst>
      <p:ext uri="{BB962C8B-B14F-4D97-AF65-F5344CB8AC3E}">
        <p14:creationId xmlns:p14="http://schemas.microsoft.com/office/powerpoint/2010/main" val="328523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0ACBBD-E5C4-4FB6-8AA2-8B3DCCE99724}"/>
              </a:ext>
            </a:extLst>
          </p:cNvPr>
          <p:cNvSpPr>
            <a:spLocks noGrp="1"/>
          </p:cNvSpPr>
          <p:nvPr>
            <p:ph type="sldNum" sz="quarter" idx="15"/>
          </p:nvPr>
        </p:nvSpPr>
        <p:spPr/>
        <p:txBody>
          <a:bodyPr/>
          <a:lstStyle/>
          <a:p>
            <a:fld id="{97A94E25-127B-4C48-AF96-44BA7B823777}" type="slidenum">
              <a:rPr lang="en-US" smtClean="0"/>
              <a:pPr/>
              <a:t>23</a:t>
            </a:fld>
            <a:endParaRPr lang="en-US"/>
          </a:p>
        </p:txBody>
      </p:sp>
      <p:pic>
        <p:nvPicPr>
          <p:cNvPr id="7" name="Picture 7" descr="Graphical user interface, text, email&#10;&#10;Description automatically generated">
            <a:extLst>
              <a:ext uri="{FF2B5EF4-FFF2-40B4-BE49-F238E27FC236}">
                <a16:creationId xmlns:a16="http://schemas.microsoft.com/office/drawing/2014/main" id="{FDBE5E7A-F604-4CB3-A086-8B15FCB81858}"/>
              </a:ext>
            </a:extLst>
          </p:cNvPr>
          <p:cNvPicPr>
            <a:picLocks noChangeAspect="1"/>
          </p:cNvPicPr>
          <p:nvPr/>
        </p:nvPicPr>
        <p:blipFill rotWithShape="1">
          <a:blip r:embed="rId4"/>
          <a:srcRect l="-781" t="7795" r="-391" b="17986"/>
          <a:stretch/>
        </p:blipFill>
        <p:spPr>
          <a:xfrm>
            <a:off x="6973592" y="297594"/>
            <a:ext cx="3861188" cy="6148594"/>
          </a:xfrm>
          <a:prstGeom prst="rect">
            <a:avLst/>
          </a:prstGeom>
        </p:spPr>
      </p:pic>
      <p:pic>
        <p:nvPicPr>
          <p:cNvPr id="8" name="Picture 8" descr="Graphical user interface, website&#10;&#10;Description automatically generated">
            <a:extLst>
              <a:ext uri="{FF2B5EF4-FFF2-40B4-BE49-F238E27FC236}">
                <a16:creationId xmlns:a16="http://schemas.microsoft.com/office/drawing/2014/main" id="{F3CE08E6-BB20-42D8-B767-69830C19BADF}"/>
              </a:ext>
            </a:extLst>
          </p:cNvPr>
          <p:cNvPicPr>
            <a:picLocks noChangeAspect="1"/>
          </p:cNvPicPr>
          <p:nvPr/>
        </p:nvPicPr>
        <p:blipFill>
          <a:blip r:embed="rId5"/>
          <a:stretch>
            <a:fillRect/>
          </a:stretch>
        </p:blipFill>
        <p:spPr>
          <a:xfrm>
            <a:off x="3380415" y="1500996"/>
            <a:ext cx="2584451" cy="5236233"/>
          </a:xfrm>
          <a:prstGeom prst="rect">
            <a:avLst/>
          </a:prstGeom>
        </p:spPr>
      </p:pic>
      <p:pic>
        <p:nvPicPr>
          <p:cNvPr id="9" name="Picture 9" descr="Graphical user interface, text, application&#10;&#10;Description automatically generated">
            <a:extLst>
              <a:ext uri="{FF2B5EF4-FFF2-40B4-BE49-F238E27FC236}">
                <a16:creationId xmlns:a16="http://schemas.microsoft.com/office/drawing/2014/main" id="{4BF99AEE-001B-43CB-9859-0BEC3050B74E}"/>
              </a:ext>
            </a:extLst>
          </p:cNvPr>
          <p:cNvPicPr>
            <a:picLocks noChangeAspect="1"/>
          </p:cNvPicPr>
          <p:nvPr/>
        </p:nvPicPr>
        <p:blipFill rotWithShape="1">
          <a:blip r:embed="rId6"/>
          <a:srcRect t="9485" r="-592" b="10027"/>
          <a:stretch/>
        </p:blipFill>
        <p:spPr>
          <a:xfrm>
            <a:off x="158724" y="1500998"/>
            <a:ext cx="3003801" cy="5235677"/>
          </a:xfrm>
          <a:prstGeom prst="rect">
            <a:avLst/>
          </a:prstGeom>
        </p:spPr>
      </p:pic>
      <p:sp>
        <p:nvSpPr>
          <p:cNvPr id="6" name="Text Placeholder 12">
            <a:extLst>
              <a:ext uri="{FF2B5EF4-FFF2-40B4-BE49-F238E27FC236}">
                <a16:creationId xmlns:a16="http://schemas.microsoft.com/office/drawing/2014/main" id="{BF9EA0C6-B87E-44E1-8BDD-F9FF630ADC28}"/>
              </a:ext>
            </a:extLst>
          </p:cNvPr>
          <p:cNvSpPr>
            <a:spLocks noGrp="1"/>
          </p:cNvSpPr>
          <p:nvPr>
            <p:ph type="body" sz="quarter" idx="14"/>
          </p:nvPr>
        </p:nvSpPr>
        <p:spPr>
          <a:xfrm>
            <a:off x="415026" y="-688"/>
            <a:ext cx="4978400" cy="1135062"/>
          </a:xfrm>
        </p:spPr>
        <p:txBody>
          <a:bodyPr/>
          <a:lstStyle/>
          <a:p>
            <a:pPr lvl="0"/>
            <a:r>
              <a:rPr lang="en-US"/>
              <a:t>mobile</a:t>
            </a:r>
          </a:p>
        </p:txBody>
      </p:sp>
    </p:spTree>
    <p:custDataLst>
      <p:tags r:id="rId1"/>
    </p:custDataLst>
    <p:extLst>
      <p:ext uri="{BB962C8B-B14F-4D97-AF65-F5344CB8AC3E}">
        <p14:creationId xmlns:p14="http://schemas.microsoft.com/office/powerpoint/2010/main" val="109017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813" r="5813"/>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0"/>
            <a:ext cx="12192000" cy="6858000"/>
          </a:xfrm>
          <a:solidFill>
            <a:srgbClr val="872175">
              <a:alpha val="70000"/>
            </a:srgbClr>
          </a:solidFill>
        </p:spPr>
        <p:txBody>
          <a:bodyPr/>
          <a:lstStyle/>
          <a:p>
            <a:r>
              <a:rPr lang="en-US" dirty="0"/>
              <a:t>Stay connected</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24</a:t>
            </a:fld>
            <a:endParaRPr lang="en-US" dirty="0"/>
          </a:p>
        </p:txBody>
      </p:sp>
    </p:spTree>
    <p:custDataLst>
      <p:tags r:id="rId1"/>
    </p:custDataLst>
    <p:extLst>
      <p:ext uri="{BB962C8B-B14F-4D97-AF65-F5344CB8AC3E}">
        <p14:creationId xmlns:p14="http://schemas.microsoft.com/office/powerpoint/2010/main" val="235388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7C55-B0AF-4C5F-BD81-A9D628B3BEC8}"/>
              </a:ext>
            </a:extLst>
          </p:cNvPr>
          <p:cNvSpPr>
            <a:spLocks noGrp="1"/>
          </p:cNvSpPr>
          <p:nvPr>
            <p:ph type="title"/>
          </p:nvPr>
        </p:nvSpPr>
        <p:spPr/>
        <p:txBody>
          <a:bodyPr/>
          <a:lstStyle/>
          <a:p>
            <a:r>
              <a:rPr lang="en-US" dirty="0"/>
              <a:t>Get Access to Reports</a:t>
            </a:r>
          </a:p>
        </p:txBody>
      </p:sp>
      <p:sp>
        <p:nvSpPr>
          <p:cNvPr id="3" name="Slide Number Placeholder 2">
            <a:extLst>
              <a:ext uri="{FF2B5EF4-FFF2-40B4-BE49-F238E27FC236}">
                <a16:creationId xmlns:a16="http://schemas.microsoft.com/office/drawing/2014/main" id="{006721B9-3995-4C58-882D-DAB0E2F47A25}"/>
              </a:ext>
            </a:extLst>
          </p:cNvPr>
          <p:cNvSpPr>
            <a:spLocks noGrp="1"/>
          </p:cNvSpPr>
          <p:nvPr>
            <p:ph type="sldNum" sz="quarter" idx="12"/>
          </p:nvPr>
        </p:nvSpPr>
        <p:spPr/>
        <p:txBody>
          <a:bodyPr/>
          <a:lstStyle/>
          <a:p>
            <a:fld id="{97A94E25-127B-4C48-AF96-44BA7B823777}" type="slidenum">
              <a:rPr lang="en-US" smtClean="0"/>
              <a:pPr/>
              <a:t>25</a:t>
            </a:fld>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3D654ED2-F236-4521-8F29-3E2AFEA3DF61}"/>
              </a:ext>
            </a:extLst>
          </p:cNvPr>
          <p:cNvPicPr>
            <a:picLocks noChangeAspect="1"/>
          </p:cNvPicPr>
          <p:nvPr/>
        </p:nvPicPr>
        <p:blipFill rotWithShape="1">
          <a:blip r:embed="rId4">
            <a:extLst>
              <a:ext uri="{28A0092B-C50C-407E-A947-70E740481C1C}">
                <a14:useLocalDpi xmlns:a14="http://schemas.microsoft.com/office/drawing/2010/main" val="0"/>
              </a:ext>
            </a:extLst>
          </a:blip>
          <a:srcRect r="28652"/>
          <a:stretch/>
        </p:blipFill>
        <p:spPr>
          <a:xfrm>
            <a:off x="4337503" y="2745345"/>
            <a:ext cx="7629908" cy="3924502"/>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46A09751-6DF4-454B-AB5B-FD685FB75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131" y="1909011"/>
            <a:ext cx="2897728" cy="426804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E6EBA04D-FBCF-4D1B-BF67-882030FAE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8724" y="526247"/>
            <a:ext cx="3448227" cy="1790792"/>
          </a:xfrm>
          <a:prstGeom prst="rect">
            <a:avLst/>
          </a:prstGeom>
        </p:spPr>
      </p:pic>
      <p:sp>
        <p:nvSpPr>
          <p:cNvPr id="12" name="Flowchart: Connector 11">
            <a:extLst>
              <a:ext uri="{FF2B5EF4-FFF2-40B4-BE49-F238E27FC236}">
                <a16:creationId xmlns:a16="http://schemas.microsoft.com/office/drawing/2014/main" id="{D5C09569-C46B-4400-94FC-733E4EF4E7B3}"/>
              </a:ext>
            </a:extLst>
          </p:cNvPr>
          <p:cNvSpPr/>
          <p:nvPr/>
        </p:nvSpPr>
        <p:spPr>
          <a:xfrm>
            <a:off x="8152457" y="1214370"/>
            <a:ext cx="1235242" cy="11842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
        <p:nvSpPr>
          <p:cNvPr id="13" name="Rectangle: Rounded Corners 12">
            <a:extLst>
              <a:ext uri="{FF2B5EF4-FFF2-40B4-BE49-F238E27FC236}">
                <a16:creationId xmlns:a16="http://schemas.microsoft.com/office/drawing/2014/main" id="{2E1C3F3E-6E9A-4E66-945F-6156A555E1D2}"/>
              </a:ext>
            </a:extLst>
          </p:cNvPr>
          <p:cNvSpPr/>
          <p:nvPr/>
        </p:nvSpPr>
        <p:spPr>
          <a:xfrm>
            <a:off x="8338724" y="526247"/>
            <a:ext cx="1094034" cy="319155"/>
          </a:xfrm>
          <a:prstGeom prst="roundRect">
            <a:avLst/>
          </a:prstGeom>
          <a:noFill/>
          <a:ln w="5715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96C73EB-3600-4E7A-9DEC-2B67672DF90E}"/>
              </a:ext>
            </a:extLst>
          </p:cNvPr>
          <p:cNvSpPr/>
          <p:nvPr/>
        </p:nvSpPr>
        <p:spPr>
          <a:xfrm>
            <a:off x="1274215" y="2876415"/>
            <a:ext cx="1837954" cy="440290"/>
          </a:xfrm>
          <a:prstGeom prst="roundRect">
            <a:avLst/>
          </a:prstGeom>
          <a:noFill/>
          <a:ln w="5715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A8EFE1D-2989-4B48-BF90-F91871388349}"/>
              </a:ext>
            </a:extLst>
          </p:cNvPr>
          <p:cNvSpPr/>
          <p:nvPr/>
        </p:nvSpPr>
        <p:spPr>
          <a:xfrm>
            <a:off x="5771987" y="4707596"/>
            <a:ext cx="3615712" cy="666509"/>
          </a:xfrm>
          <a:prstGeom prst="roundRect">
            <a:avLst/>
          </a:prstGeom>
          <a:noFill/>
          <a:ln w="5715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2F6F4F15-2E32-43D9-86E3-111FBEA5459C}"/>
              </a:ext>
            </a:extLst>
          </p:cNvPr>
          <p:cNvSpPr/>
          <p:nvPr/>
        </p:nvSpPr>
        <p:spPr>
          <a:xfrm>
            <a:off x="2904617" y="3332691"/>
            <a:ext cx="1235242" cy="11842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7" name="Flowchart: Connector 16">
            <a:extLst>
              <a:ext uri="{FF2B5EF4-FFF2-40B4-BE49-F238E27FC236}">
                <a16:creationId xmlns:a16="http://schemas.microsoft.com/office/drawing/2014/main" id="{4196885D-FDD9-4EDB-B168-871AECC17FB9}"/>
              </a:ext>
            </a:extLst>
          </p:cNvPr>
          <p:cNvSpPr/>
          <p:nvPr/>
        </p:nvSpPr>
        <p:spPr>
          <a:xfrm>
            <a:off x="4620023" y="5374105"/>
            <a:ext cx="1235242" cy="11842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
        <p:nvSpPr>
          <p:cNvPr id="19" name="Rectangle: Rounded Corners 18">
            <a:extLst>
              <a:ext uri="{FF2B5EF4-FFF2-40B4-BE49-F238E27FC236}">
                <a16:creationId xmlns:a16="http://schemas.microsoft.com/office/drawing/2014/main" id="{793D72DA-CD7A-4FB2-9A3E-AA54AA4B8271}"/>
              </a:ext>
            </a:extLst>
          </p:cNvPr>
          <p:cNvSpPr/>
          <p:nvPr/>
        </p:nvSpPr>
        <p:spPr>
          <a:xfrm>
            <a:off x="11405936" y="4122821"/>
            <a:ext cx="381015" cy="394161"/>
          </a:xfrm>
          <a:prstGeom prst="roundRect">
            <a:avLst/>
          </a:prstGeom>
          <a:noFill/>
          <a:ln w="5715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473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ED1F-C2D8-43BA-9CBD-7CF3EA419CE4}"/>
              </a:ext>
            </a:extLst>
          </p:cNvPr>
          <p:cNvSpPr>
            <a:spLocks noGrp="1"/>
          </p:cNvSpPr>
          <p:nvPr>
            <p:ph type="title"/>
          </p:nvPr>
        </p:nvSpPr>
        <p:spPr/>
        <p:txBody>
          <a:bodyPr/>
          <a:lstStyle/>
          <a:p>
            <a:r>
              <a:rPr lang="en-US" dirty="0"/>
              <a:t>Emails from the Learning Center</a:t>
            </a:r>
          </a:p>
        </p:txBody>
      </p:sp>
      <p:sp>
        <p:nvSpPr>
          <p:cNvPr id="3" name="Slide Number Placeholder 2">
            <a:extLst>
              <a:ext uri="{FF2B5EF4-FFF2-40B4-BE49-F238E27FC236}">
                <a16:creationId xmlns:a16="http://schemas.microsoft.com/office/drawing/2014/main" id="{B209B8B4-1A49-4D39-8E42-51B6A4ADFB80}"/>
              </a:ext>
            </a:extLst>
          </p:cNvPr>
          <p:cNvSpPr>
            <a:spLocks noGrp="1"/>
          </p:cNvSpPr>
          <p:nvPr>
            <p:ph type="sldNum" sz="quarter" idx="12"/>
          </p:nvPr>
        </p:nvSpPr>
        <p:spPr/>
        <p:txBody>
          <a:bodyPr/>
          <a:lstStyle/>
          <a:p>
            <a:fld id="{97A94E25-127B-4C48-AF96-44BA7B823777}" type="slidenum">
              <a:rPr lang="en-US" smtClean="0"/>
              <a:pPr/>
              <a:t>26</a:t>
            </a:fld>
            <a:endParaRPr lang="en-US" dirty="0"/>
          </a:p>
        </p:txBody>
      </p:sp>
      <p:sp>
        <p:nvSpPr>
          <p:cNvPr id="4" name="TextBox 3">
            <a:extLst>
              <a:ext uri="{FF2B5EF4-FFF2-40B4-BE49-F238E27FC236}">
                <a16:creationId xmlns:a16="http://schemas.microsoft.com/office/drawing/2014/main" id="{B1EA2E99-86B5-4B8A-A77A-534A4C5180F5}"/>
              </a:ext>
            </a:extLst>
          </p:cNvPr>
          <p:cNvSpPr txBox="1"/>
          <p:nvPr/>
        </p:nvSpPr>
        <p:spPr>
          <a:xfrm>
            <a:off x="657725" y="2470484"/>
            <a:ext cx="10603833" cy="2308324"/>
          </a:xfrm>
          <a:prstGeom prst="rect">
            <a:avLst/>
          </a:prstGeom>
          <a:noFill/>
        </p:spPr>
        <p:txBody>
          <a:bodyPr wrap="square" rtlCol="0">
            <a:spAutoFit/>
          </a:bodyPr>
          <a:lstStyle/>
          <a:p>
            <a:r>
              <a:rPr lang="en-US" sz="4800" dirty="0">
                <a:hlinkClick r:id="rId4"/>
              </a:rPr>
              <a:t>learn@learnmail.rotary.org</a:t>
            </a:r>
            <a:endParaRPr lang="en-US" sz="4800" dirty="0"/>
          </a:p>
          <a:p>
            <a:r>
              <a:rPr lang="en-US" sz="4800" dirty="0"/>
              <a:t>Add this email to your approved sender list</a:t>
            </a:r>
          </a:p>
        </p:txBody>
      </p:sp>
    </p:spTree>
    <p:custDataLst>
      <p:tags r:id="rId1"/>
    </p:custDataLst>
    <p:extLst>
      <p:ext uri="{BB962C8B-B14F-4D97-AF65-F5344CB8AC3E}">
        <p14:creationId xmlns:p14="http://schemas.microsoft.com/office/powerpoint/2010/main" val="207516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CONNECTED: </a:t>
            </a:r>
            <a:br>
              <a:rPr lang="en-US" dirty="0"/>
            </a:br>
            <a:r>
              <a:rPr lang="en-US" dirty="0"/>
              <a:t>Learning IN Action</a:t>
            </a:r>
          </a:p>
        </p:txBody>
      </p:sp>
      <p:sp>
        <p:nvSpPr>
          <p:cNvPr id="3" name="Slide Number Placeholder 2"/>
          <p:cNvSpPr>
            <a:spLocks noGrp="1"/>
          </p:cNvSpPr>
          <p:nvPr>
            <p:ph type="sldNum" sz="quarter" idx="12"/>
          </p:nvPr>
        </p:nvSpPr>
        <p:spPr/>
        <p:txBody>
          <a:bodyPr/>
          <a:lstStyle/>
          <a:p>
            <a:fld id="{97A94E25-127B-4C48-AF96-44BA7B823777}" type="slidenum">
              <a:rPr lang="en-US" smtClean="0"/>
              <a:pPr/>
              <a:t>27</a:t>
            </a:fld>
            <a:endParaRPr lang="en-US"/>
          </a:p>
        </p:txBody>
      </p:sp>
      <p:pic>
        <p:nvPicPr>
          <p:cNvPr id="8" name="Picture 7" descr="A screenshot of a website&#10;&#10;Description automatically generated">
            <a:extLst>
              <a:ext uri="{FF2B5EF4-FFF2-40B4-BE49-F238E27FC236}">
                <a16:creationId xmlns:a16="http://schemas.microsoft.com/office/drawing/2014/main" id="{80B876FD-8A8D-4084-85D1-D6070DC9EC40}"/>
              </a:ext>
            </a:extLst>
          </p:cNvPr>
          <p:cNvPicPr>
            <a:picLocks noChangeAspect="1"/>
          </p:cNvPicPr>
          <p:nvPr/>
        </p:nvPicPr>
        <p:blipFill rotWithShape="1">
          <a:blip r:embed="rId4">
            <a:extLst>
              <a:ext uri="{28A0092B-C50C-407E-A947-70E740481C1C}">
                <a14:useLocalDpi xmlns:a14="http://schemas.microsoft.com/office/drawing/2010/main" val="0"/>
              </a:ext>
            </a:extLst>
          </a:blip>
          <a:srcRect t="9801" b="14955"/>
          <a:stretch/>
        </p:blipFill>
        <p:spPr>
          <a:xfrm>
            <a:off x="1427747" y="1540043"/>
            <a:ext cx="10092465" cy="5140190"/>
          </a:xfrm>
          <a:prstGeom prst="rect">
            <a:avLst/>
          </a:prstGeom>
        </p:spPr>
      </p:pic>
      <p:sp>
        <p:nvSpPr>
          <p:cNvPr id="6" name="Rounded Rectangle 5"/>
          <p:cNvSpPr/>
          <p:nvPr/>
        </p:nvSpPr>
        <p:spPr>
          <a:xfrm>
            <a:off x="1427747" y="5317956"/>
            <a:ext cx="6593306" cy="762001"/>
          </a:xfrm>
          <a:prstGeom prst="roundRect">
            <a:avLst/>
          </a:prstGeom>
          <a:noFill/>
          <a:ln w="6350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469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943AF-6791-492C-A71B-ED9A8BFCACCF}"/>
              </a:ext>
            </a:extLst>
          </p:cNvPr>
          <p:cNvPicPr>
            <a:picLocks noChangeAspect="1"/>
          </p:cNvPicPr>
          <p:nvPr/>
        </p:nvPicPr>
        <p:blipFill>
          <a:blip r:embed="rId4"/>
          <a:stretch>
            <a:fillRect/>
          </a:stretch>
        </p:blipFill>
        <p:spPr>
          <a:xfrm>
            <a:off x="1024042" y="1540044"/>
            <a:ext cx="9782931" cy="5165556"/>
          </a:xfrm>
          <a:prstGeom prst="rect">
            <a:avLst/>
          </a:prstGeom>
        </p:spPr>
      </p:pic>
      <p:sp>
        <p:nvSpPr>
          <p:cNvPr id="2" name="Title 1"/>
          <p:cNvSpPr>
            <a:spLocks noGrp="1"/>
          </p:cNvSpPr>
          <p:nvPr>
            <p:ph type="title"/>
          </p:nvPr>
        </p:nvSpPr>
        <p:spPr/>
        <p:txBody>
          <a:bodyPr/>
          <a:lstStyle/>
          <a:p>
            <a:r>
              <a:rPr lang="en-US" dirty="0"/>
              <a:t>STAY CONNECTED: </a:t>
            </a:r>
            <a:r>
              <a:rPr lang="en-US" dirty="0" err="1"/>
              <a:t>facebook</a:t>
            </a:r>
            <a:endParaRPr lang="en-US" dirty="0"/>
          </a:p>
        </p:txBody>
      </p:sp>
      <p:sp>
        <p:nvSpPr>
          <p:cNvPr id="3" name="Slide Number Placeholder 2"/>
          <p:cNvSpPr>
            <a:spLocks noGrp="1"/>
          </p:cNvSpPr>
          <p:nvPr>
            <p:ph type="sldNum" sz="quarter" idx="12"/>
          </p:nvPr>
        </p:nvSpPr>
        <p:spPr/>
        <p:txBody>
          <a:bodyPr/>
          <a:lstStyle/>
          <a:p>
            <a:fld id="{97A94E25-127B-4C48-AF96-44BA7B823777}" type="slidenum">
              <a:rPr lang="en-US" smtClean="0"/>
              <a:pPr/>
              <a:t>28</a:t>
            </a:fld>
            <a:endParaRPr lang="en-US"/>
          </a:p>
        </p:txBody>
      </p:sp>
      <p:sp>
        <p:nvSpPr>
          <p:cNvPr id="6" name="Rounded Rectangle 5"/>
          <p:cNvSpPr/>
          <p:nvPr/>
        </p:nvSpPr>
        <p:spPr>
          <a:xfrm>
            <a:off x="7345736" y="5848025"/>
            <a:ext cx="3157722" cy="737505"/>
          </a:xfrm>
          <a:prstGeom prst="roundRect">
            <a:avLst/>
          </a:prstGeom>
          <a:noFill/>
          <a:ln w="63500">
            <a:solidFill>
              <a:srgbClr val="D91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424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0FC2-5819-4A7C-938B-C054F20E3D19}"/>
              </a:ext>
            </a:extLst>
          </p:cNvPr>
          <p:cNvSpPr>
            <a:spLocks noGrp="1"/>
          </p:cNvSpPr>
          <p:nvPr>
            <p:ph type="title"/>
          </p:nvPr>
        </p:nvSpPr>
        <p:spPr/>
        <p:txBody>
          <a:bodyPr/>
          <a:lstStyle/>
          <a:p>
            <a:r>
              <a:rPr lang="en-US" dirty="0"/>
              <a:t>Stay connected: </a:t>
            </a:r>
            <a:r>
              <a:rPr lang="en-US" dirty="0" err="1"/>
              <a:t>instagram</a:t>
            </a:r>
            <a:endParaRPr lang="en-US" dirty="0"/>
          </a:p>
        </p:txBody>
      </p:sp>
      <p:sp>
        <p:nvSpPr>
          <p:cNvPr id="3" name="Slide Number Placeholder 2">
            <a:extLst>
              <a:ext uri="{FF2B5EF4-FFF2-40B4-BE49-F238E27FC236}">
                <a16:creationId xmlns:a16="http://schemas.microsoft.com/office/drawing/2014/main" id="{27531638-3363-4804-8489-5DE65AF0E650}"/>
              </a:ext>
            </a:extLst>
          </p:cNvPr>
          <p:cNvSpPr>
            <a:spLocks noGrp="1"/>
          </p:cNvSpPr>
          <p:nvPr>
            <p:ph type="sldNum" sz="quarter" idx="12"/>
          </p:nvPr>
        </p:nvSpPr>
        <p:spPr/>
        <p:txBody>
          <a:bodyPr/>
          <a:lstStyle/>
          <a:p>
            <a:fld id="{97A94E25-127B-4C48-AF96-44BA7B823777}" type="slidenum">
              <a:rPr lang="en-US" smtClean="0"/>
              <a:pPr/>
              <a:t>29</a:t>
            </a:fld>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411880E3-0159-43F7-AB94-828615D1BF1C}"/>
              </a:ext>
            </a:extLst>
          </p:cNvPr>
          <p:cNvPicPr>
            <a:picLocks noChangeAspect="1"/>
          </p:cNvPicPr>
          <p:nvPr/>
        </p:nvPicPr>
        <p:blipFill rotWithShape="1">
          <a:blip r:embed="rId4">
            <a:extLst>
              <a:ext uri="{28A0092B-C50C-407E-A947-70E740481C1C}">
                <a14:useLocalDpi xmlns:a14="http://schemas.microsoft.com/office/drawing/2010/main" val="0"/>
              </a:ext>
            </a:extLst>
          </a:blip>
          <a:srcRect b="28022"/>
          <a:stretch/>
        </p:blipFill>
        <p:spPr>
          <a:xfrm>
            <a:off x="0" y="1547984"/>
            <a:ext cx="8082116" cy="5310015"/>
          </a:xfrm>
          <a:prstGeom prst="rect">
            <a:avLst/>
          </a:prstGeom>
        </p:spPr>
      </p:pic>
      <p:pic>
        <p:nvPicPr>
          <p:cNvPr id="7" name="Picture 6" descr="Icon&#10;&#10;Description automatically generated">
            <a:extLst>
              <a:ext uri="{FF2B5EF4-FFF2-40B4-BE49-F238E27FC236}">
                <a16:creationId xmlns:a16="http://schemas.microsoft.com/office/drawing/2014/main" id="{4E7853E3-5767-4F46-A979-6161C9F7F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11" y="2442778"/>
            <a:ext cx="1972444" cy="1972444"/>
          </a:xfrm>
          <a:prstGeom prst="rect">
            <a:avLst/>
          </a:prstGeom>
        </p:spPr>
      </p:pic>
    </p:spTree>
    <p:custDataLst>
      <p:tags r:id="rId1"/>
    </p:custDataLst>
    <p:extLst>
      <p:ext uri="{BB962C8B-B14F-4D97-AF65-F5344CB8AC3E}">
        <p14:creationId xmlns:p14="http://schemas.microsoft.com/office/powerpoint/2010/main" val="22052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F72EA-8F1C-CBFB-2212-4239C2BD2488}"/>
              </a:ext>
            </a:extLst>
          </p:cNvPr>
          <p:cNvSpPr>
            <a:spLocks noGrp="1"/>
          </p:cNvSpPr>
          <p:nvPr>
            <p:ph type="title"/>
          </p:nvPr>
        </p:nvSpPr>
        <p:spPr/>
        <p:txBody>
          <a:bodyPr/>
          <a:lstStyle/>
          <a:p>
            <a:r>
              <a:rPr lang="en-US" dirty="0"/>
              <a:t>AGENDA</a:t>
            </a:r>
          </a:p>
        </p:txBody>
      </p:sp>
      <p:graphicFrame>
        <p:nvGraphicFramePr>
          <p:cNvPr id="6" name="Content Placeholder 2">
            <a:extLst>
              <a:ext uri="{FF2B5EF4-FFF2-40B4-BE49-F238E27FC236}">
                <a16:creationId xmlns:a16="http://schemas.microsoft.com/office/drawing/2014/main" id="{2283C24E-4253-19B2-AFDC-FC42B9B61EED}"/>
              </a:ext>
            </a:extLst>
          </p:cNvPr>
          <p:cNvGraphicFramePr>
            <a:graphicFrameLocks noGrp="1"/>
          </p:cNvGraphicFramePr>
          <p:nvPr>
            <p:ph idx="1"/>
            <p:extLst>
              <p:ext uri="{D42A27DB-BD31-4B8C-83A1-F6EECF244321}">
                <p14:modId xmlns:p14="http://schemas.microsoft.com/office/powerpoint/2010/main" val="1853780255"/>
              </p:ext>
            </p:extLst>
          </p:nvPr>
        </p:nvGraphicFramePr>
        <p:xfrm>
          <a:off x="380999" y="2142067"/>
          <a:ext cx="11506199" cy="4034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54CCD8A7-5B1D-4EB4-77C6-BC9FCBD8036B}"/>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custDataLst>
      <p:tags r:id="rId1"/>
    </p:custDataLst>
    <p:extLst>
      <p:ext uri="{BB962C8B-B14F-4D97-AF65-F5344CB8AC3E}">
        <p14:creationId xmlns:p14="http://schemas.microsoft.com/office/powerpoint/2010/main" val="3214157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ADA35E-AF54-431C-B728-59AA08CC1A28}"/>
              </a:ext>
            </a:extLst>
          </p:cNvPr>
          <p:cNvSpPr>
            <a:spLocks noGrp="1"/>
          </p:cNvSpPr>
          <p:nvPr>
            <p:ph type="sldNum" sz="quarter" idx="12"/>
          </p:nvPr>
        </p:nvSpPr>
        <p:spPr/>
        <p:txBody>
          <a:bodyPr/>
          <a:lstStyle/>
          <a:p>
            <a:fld id="{97A94E25-127B-4C48-AF96-44BA7B823777}" type="slidenum">
              <a:rPr lang="en-US" smtClean="0"/>
              <a:pPr/>
              <a:t>30</a:t>
            </a:fld>
            <a:endParaRPr lang="en-US" dirty="0"/>
          </a:p>
        </p:txBody>
      </p:sp>
      <p:sp>
        <p:nvSpPr>
          <p:cNvPr id="3" name="Rectangle 2">
            <a:extLst>
              <a:ext uri="{FF2B5EF4-FFF2-40B4-BE49-F238E27FC236}">
                <a16:creationId xmlns:a16="http://schemas.microsoft.com/office/drawing/2014/main" id="{B8019767-08C0-4E44-9CF3-D64420D019EA}"/>
              </a:ext>
            </a:extLst>
          </p:cNvPr>
          <p:cNvSpPr/>
          <p:nvPr/>
        </p:nvSpPr>
        <p:spPr>
          <a:xfrm>
            <a:off x="904875" y="726757"/>
            <a:ext cx="9848850" cy="4154984"/>
          </a:xfrm>
          <a:prstGeom prst="rect">
            <a:avLst/>
          </a:prstGeom>
        </p:spPr>
        <p:txBody>
          <a:bodyPr wrap="square">
            <a:spAutoFit/>
          </a:bodyPr>
          <a:lstStyle/>
          <a:p>
            <a:r>
              <a:rPr lang="en-US" sz="6600" b="1" dirty="0">
                <a:solidFill>
                  <a:schemeClr val="bg1"/>
                </a:solidFill>
              </a:rPr>
              <a:t>QUESTIONS?</a:t>
            </a:r>
          </a:p>
          <a:p>
            <a:endParaRPr lang="en-US" sz="6600" b="1" dirty="0">
              <a:solidFill>
                <a:schemeClr val="bg1"/>
              </a:solidFill>
            </a:endParaRPr>
          </a:p>
          <a:p>
            <a:r>
              <a:rPr lang="en-US" sz="6600" b="1" dirty="0">
                <a:solidFill>
                  <a:schemeClr val="bg1"/>
                </a:solidFill>
              </a:rPr>
              <a:t>EMAIL LEARN@ROTARY.ORG</a:t>
            </a:r>
          </a:p>
        </p:txBody>
      </p:sp>
    </p:spTree>
    <p:custDataLst>
      <p:tags r:id="rId1"/>
    </p:custDataLst>
    <p:extLst>
      <p:ext uri="{BB962C8B-B14F-4D97-AF65-F5344CB8AC3E}">
        <p14:creationId xmlns:p14="http://schemas.microsoft.com/office/powerpoint/2010/main" val="183713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813" r="5813"/>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0"/>
            <a:ext cx="12192000" cy="6858000"/>
          </a:xfrm>
          <a:solidFill>
            <a:srgbClr val="872175">
              <a:alpha val="70000"/>
            </a:srgbClr>
          </a:solidFill>
        </p:spPr>
        <p:txBody>
          <a:bodyPr/>
          <a:lstStyle/>
          <a:p>
            <a:r>
              <a:rPr lang="en-US" dirty="0"/>
              <a:t>Transition from training to learning</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Tree>
    <p:custDataLst>
      <p:tags r:id="rId1"/>
    </p:custDataLst>
    <p:extLst>
      <p:ext uri="{BB962C8B-B14F-4D97-AF65-F5344CB8AC3E}">
        <p14:creationId xmlns:p14="http://schemas.microsoft.com/office/powerpoint/2010/main" val="37678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A6C75375-C8EB-4734-93C9-E33AFCA93406}"/>
              </a:ext>
              <a:ext uri="{C183D7F6-B498-43B3-948B-1728B52AA6E4}">
                <adec:decorative xmlns:adec="http://schemas.microsoft.com/office/drawing/2017/decorative" val="1"/>
              </a:ext>
            </a:extLst>
          </p:cNvPr>
          <p:cNvSpPr>
            <a:spLocks noGrp="1"/>
          </p:cNvSpPr>
          <p:nvPr>
            <p:ph type="body" sz="quarter" idx="18"/>
          </p:nvPr>
        </p:nvSpPr>
        <p:spPr>
          <a:solidFill>
            <a:srgbClr val="01B4E7"/>
          </a:solidFill>
        </p:spPr>
        <p:txBody>
          <a:bodyPr/>
          <a:lstStyle/>
          <a:p>
            <a:pPr marL="0" indent="0">
              <a:buNone/>
            </a:pPr>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title" idx="4294967295"/>
          </p:nvPr>
        </p:nvSpPr>
        <p:spPr>
          <a:xfrm>
            <a:off x="6324600" y="941388"/>
            <a:ext cx="5537200" cy="5138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TRAINING </a:t>
            </a:r>
            <a:br>
              <a:rPr kumimoji="0" lang="en-US" sz="4000" b="1" i="0" u="none" strike="noStrike" kern="1200" cap="none" spc="0" normalizeH="0" baseline="0" noProof="0" dirty="0">
                <a:ln>
                  <a:noFill/>
                </a:ln>
                <a:solidFill>
                  <a:schemeClr val="bg1"/>
                </a:solidFill>
                <a:effectLst/>
                <a:uLnTx/>
                <a:uFillTx/>
                <a:latin typeface="+mn-lt"/>
                <a:ea typeface="+mn-ea"/>
                <a:cs typeface="+mn-cs"/>
              </a:rPr>
            </a:br>
            <a:r>
              <a:rPr kumimoji="0" lang="en-US" sz="4000" b="1" i="0" u="none" strike="noStrike" kern="1200" cap="none" spc="0" normalizeH="0" baseline="0" noProof="0" dirty="0">
                <a:ln>
                  <a:noFill/>
                </a:ln>
                <a:solidFill>
                  <a:schemeClr val="bg1"/>
                </a:solidFill>
                <a:effectLst/>
                <a:uLnTx/>
                <a:uFillTx/>
                <a:latin typeface="+mn-lt"/>
                <a:ea typeface="+mn-ea"/>
                <a:cs typeface="+mn-cs"/>
              </a:rPr>
              <a:t>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519330"/>
            <a:ext cx="5459379" cy="3454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tx1"/>
                </a:solidFill>
              </a:rPr>
              <a:t>Training</a:t>
            </a:r>
            <a:r>
              <a:rPr lang="en-US" sz="3200" dirty="0">
                <a:solidFill>
                  <a:schemeClr val="tx1"/>
                </a:solidFill>
              </a:rPr>
              <a:t> is the giving of information and knowledge. We can train others in doing specific tasks or train them in skills through demonstration, explanation, or other methods.</a:t>
            </a:r>
          </a:p>
          <a:p>
            <a:r>
              <a:rPr lang="en-US" sz="3200" b="1" dirty="0">
                <a:solidFill>
                  <a:schemeClr val="tx1"/>
                </a:solidFill>
              </a:rPr>
              <a:t>Training</a:t>
            </a:r>
            <a:r>
              <a:rPr lang="en-US" sz="3200" dirty="0">
                <a:solidFill>
                  <a:schemeClr val="tx1"/>
                </a:solidFill>
              </a:rPr>
              <a:t> is done to the participant.</a:t>
            </a:r>
          </a:p>
          <a:p>
            <a:endParaRPr lang="en-US" sz="2400" dirty="0">
              <a:solidFill>
                <a:schemeClr val="tx1"/>
              </a:solidFill>
            </a:endParaRPr>
          </a:p>
          <a:p>
            <a:endParaRPr lang="en-US" sz="3200" dirty="0">
              <a:solidFill>
                <a:schemeClr val="tx1"/>
              </a:solidFill>
            </a:endParaRPr>
          </a:p>
        </p:txBody>
      </p:sp>
    </p:spTree>
    <p:custDataLst>
      <p:tags r:id="rId1"/>
    </p:custDataLst>
    <p:extLst>
      <p:ext uri="{BB962C8B-B14F-4D97-AF65-F5344CB8AC3E}">
        <p14:creationId xmlns:p14="http://schemas.microsoft.com/office/powerpoint/2010/main" val="12293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A6C75375-C8EB-4734-93C9-E33AFCA93406}"/>
              </a:ext>
              <a:ext uri="{C183D7F6-B498-43B3-948B-1728B52AA6E4}">
                <adec:decorative xmlns:adec="http://schemas.microsoft.com/office/drawing/2017/decorative" val="1"/>
              </a:ext>
            </a:extLst>
          </p:cNvPr>
          <p:cNvSpPr>
            <a:spLocks noGrp="1"/>
          </p:cNvSpPr>
          <p:nvPr>
            <p:ph type="body" sz="quarter" idx="18"/>
          </p:nvPr>
        </p:nvSpPr>
        <p:spPr>
          <a:solidFill>
            <a:srgbClr val="01B4E7"/>
          </a:solidFill>
        </p:spPr>
        <p:txBody>
          <a:bodyPr/>
          <a:lstStyle/>
          <a:p>
            <a:endParaRPr lang="en-US" dirty="0"/>
          </a:p>
        </p:txBody>
      </p:sp>
      <p:sp>
        <p:nvSpPr>
          <p:cNvPr id="12" name="Text Placeholder 25">
            <a:extLst>
              <a:ext uri="{FF2B5EF4-FFF2-40B4-BE49-F238E27FC236}">
                <a16:creationId xmlns:a16="http://schemas.microsoft.com/office/drawing/2014/main" id="{A6C75375-C8EB-4734-93C9-E33AFCA93406}"/>
              </a:ext>
            </a:extLst>
          </p:cNvPr>
          <p:cNvSpPr>
            <a:spLocks noGrp="1"/>
          </p:cNvSpPr>
          <p:nvPr>
            <p:ph type="title" idx="4294967295"/>
          </p:nvPr>
        </p:nvSpPr>
        <p:spPr>
          <a:xfrm>
            <a:off x="6324600" y="941388"/>
            <a:ext cx="5537200" cy="5138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LEARNING</a:t>
            </a:r>
          </a:p>
        </p:txBody>
      </p:sp>
      <p:sp>
        <p:nvSpPr>
          <p:cNvPr id="9" name="Text Placeholder 3">
            <a:extLst>
              <a:ext uri="{FF2B5EF4-FFF2-40B4-BE49-F238E27FC236}">
                <a16:creationId xmlns:a16="http://schemas.microsoft.com/office/drawing/2014/main" id="{C2981225-AAB7-40C5-AA9B-25B7927ABF6C}"/>
              </a:ext>
            </a:extLst>
          </p:cNvPr>
          <p:cNvSpPr txBox="1">
            <a:spLocks/>
          </p:cNvSpPr>
          <p:nvPr/>
        </p:nvSpPr>
        <p:spPr>
          <a:xfrm>
            <a:off x="330200" y="1519329"/>
            <a:ext cx="5459379" cy="3755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tx1"/>
                </a:solidFill>
              </a:rPr>
              <a:t>Learning</a:t>
            </a:r>
            <a:r>
              <a:rPr lang="en-US" sz="3200" dirty="0">
                <a:solidFill>
                  <a:schemeClr val="tx1"/>
                </a:solidFill>
              </a:rPr>
              <a:t> is absorbing information in order to increase skills and abilities. Examples of ways people learn include reading about a topic, discussing ideas, or practicing a skill. </a:t>
            </a:r>
          </a:p>
          <a:p>
            <a:r>
              <a:rPr lang="en-US" sz="3200" b="1" dirty="0">
                <a:solidFill>
                  <a:schemeClr val="tx1"/>
                </a:solidFill>
              </a:rPr>
              <a:t>Learning</a:t>
            </a:r>
            <a:r>
              <a:rPr lang="en-US" sz="3200" dirty="0">
                <a:solidFill>
                  <a:schemeClr val="tx1"/>
                </a:solidFill>
              </a:rPr>
              <a:t> is what a participant does.</a:t>
            </a:r>
          </a:p>
          <a:p>
            <a:endParaRPr lang="en-US" sz="3200" dirty="0">
              <a:solidFill>
                <a:schemeClr val="tx1"/>
              </a:solidFill>
            </a:endParaRPr>
          </a:p>
          <a:p>
            <a:endParaRPr lang="en-US" sz="3200" dirty="0">
              <a:solidFill>
                <a:schemeClr val="tx1"/>
              </a:solidFill>
            </a:endParaRPr>
          </a:p>
        </p:txBody>
      </p:sp>
    </p:spTree>
    <p:custDataLst>
      <p:tags r:id="rId1"/>
    </p:custDataLst>
    <p:extLst>
      <p:ext uri="{BB962C8B-B14F-4D97-AF65-F5344CB8AC3E}">
        <p14:creationId xmlns:p14="http://schemas.microsoft.com/office/powerpoint/2010/main" val="286784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BAEB73-511D-43E5-9C6C-0FB9F35DC291}"/>
              </a:ext>
            </a:extLst>
          </p:cNvPr>
          <p:cNvSpPr>
            <a:spLocks noGrp="1"/>
          </p:cNvSpPr>
          <p:nvPr>
            <p:ph type="title"/>
          </p:nvPr>
        </p:nvSpPr>
        <p:spPr/>
        <p:txBody>
          <a:bodyPr/>
          <a:lstStyle/>
          <a:p>
            <a:r>
              <a:rPr lang="en-US" dirty="0"/>
              <a:t>Moving from Training to Learning</a:t>
            </a:r>
          </a:p>
        </p:txBody>
      </p:sp>
      <p:graphicFrame>
        <p:nvGraphicFramePr>
          <p:cNvPr id="10" name="Content Placeholder 7">
            <a:extLst>
              <a:ext uri="{FF2B5EF4-FFF2-40B4-BE49-F238E27FC236}">
                <a16:creationId xmlns:a16="http://schemas.microsoft.com/office/drawing/2014/main" id="{8DB03224-5310-3E30-40C7-6F59CAE0AE4E}"/>
              </a:ext>
            </a:extLst>
          </p:cNvPr>
          <p:cNvGraphicFramePr>
            <a:graphicFrameLocks noGrp="1"/>
          </p:cNvGraphicFramePr>
          <p:nvPr>
            <p:ph idx="1"/>
            <p:extLst>
              <p:ext uri="{D42A27DB-BD31-4B8C-83A1-F6EECF244321}">
                <p14:modId xmlns:p14="http://schemas.microsoft.com/office/powerpoint/2010/main" val="92365833"/>
              </p:ext>
            </p:extLst>
          </p:nvPr>
        </p:nvGraphicFramePr>
        <p:xfrm>
          <a:off x="0" y="2159652"/>
          <a:ext cx="12192000" cy="4030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88B2FA2B-9EA8-47C9-984F-4EB5157115BF}"/>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Tree>
    <p:custDataLst>
      <p:tags r:id="rId1"/>
    </p:custDataLst>
    <p:extLst>
      <p:ext uri="{BB962C8B-B14F-4D97-AF65-F5344CB8AC3E}">
        <p14:creationId xmlns:p14="http://schemas.microsoft.com/office/powerpoint/2010/main" val="89416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BAEB73-511D-43E5-9C6C-0FB9F35DC291}"/>
              </a:ext>
            </a:extLst>
          </p:cNvPr>
          <p:cNvSpPr>
            <a:spLocks noGrp="1"/>
          </p:cNvSpPr>
          <p:nvPr>
            <p:ph type="title"/>
          </p:nvPr>
        </p:nvSpPr>
        <p:spPr/>
        <p:txBody>
          <a:bodyPr/>
          <a:lstStyle/>
          <a:p>
            <a:r>
              <a:rPr lang="en-US" dirty="0"/>
              <a:t>Changing culture…and names</a:t>
            </a:r>
          </a:p>
        </p:txBody>
      </p:sp>
      <p:sp>
        <p:nvSpPr>
          <p:cNvPr id="6" name="Slide Number Placeholder 5">
            <a:extLst>
              <a:ext uri="{FF2B5EF4-FFF2-40B4-BE49-F238E27FC236}">
                <a16:creationId xmlns:a16="http://schemas.microsoft.com/office/drawing/2014/main" id="{88B2FA2B-9EA8-47C9-984F-4EB5157115BF}"/>
              </a:ext>
            </a:extLst>
          </p:cNvPr>
          <p:cNvSpPr>
            <a:spLocks noGrp="1"/>
          </p:cNvSpPr>
          <p:nvPr>
            <p:ph type="sldNum" sz="quarter" idx="12"/>
          </p:nvPr>
        </p:nvSpPr>
        <p:spPr/>
        <p:txBody>
          <a:bodyPr/>
          <a:lstStyle/>
          <a:p>
            <a:fld id="{97A94E25-127B-4C48-AF96-44BA7B823777}" type="slidenum">
              <a:rPr lang="en-US" smtClean="0"/>
              <a:pPr/>
              <a:t>8</a:t>
            </a:fld>
            <a:endParaRPr lang="en-US" dirty="0"/>
          </a:p>
        </p:txBody>
      </p:sp>
      <p:graphicFrame>
        <p:nvGraphicFramePr>
          <p:cNvPr id="9" name="Table 9">
            <a:extLst>
              <a:ext uri="{FF2B5EF4-FFF2-40B4-BE49-F238E27FC236}">
                <a16:creationId xmlns:a16="http://schemas.microsoft.com/office/drawing/2014/main" id="{305813B8-4C72-4C23-85CD-CF8ABD250F43}"/>
              </a:ext>
            </a:extLst>
          </p:cNvPr>
          <p:cNvGraphicFramePr>
            <a:graphicFrameLocks noGrp="1"/>
          </p:cNvGraphicFramePr>
          <p:nvPr>
            <p:extLst>
              <p:ext uri="{D42A27DB-BD31-4B8C-83A1-F6EECF244321}">
                <p14:modId xmlns:p14="http://schemas.microsoft.com/office/powerpoint/2010/main" val="818560911"/>
              </p:ext>
            </p:extLst>
          </p:nvPr>
        </p:nvGraphicFramePr>
        <p:xfrm>
          <a:off x="-1" y="1540044"/>
          <a:ext cx="5519173" cy="5317955"/>
        </p:xfrm>
        <a:graphic>
          <a:graphicData uri="http://schemas.openxmlformats.org/drawingml/2006/table">
            <a:tbl>
              <a:tblPr bandRow="1">
                <a:tableStyleId>{5C22544A-7EE6-4342-B048-85BDC9FD1C3A}</a:tableStyleId>
              </a:tblPr>
              <a:tblGrid>
                <a:gridCol w="5519173">
                  <a:extLst>
                    <a:ext uri="{9D8B030D-6E8A-4147-A177-3AD203B41FA5}">
                      <a16:colId xmlns:a16="http://schemas.microsoft.com/office/drawing/2014/main" val="187657951"/>
                    </a:ext>
                  </a:extLst>
                </a:gridCol>
              </a:tblGrid>
              <a:tr h="1063591">
                <a:tc>
                  <a:txBody>
                    <a:bodyPr/>
                    <a:lstStyle/>
                    <a:p>
                      <a:pPr algn="ctr"/>
                      <a:r>
                        <a:rPr lang="en-US" sz="2800" b="1" dirty="0"/>
                        <a:t>Club Trainer</a:t>
                      </a:r>
                    </a:p>
                  </a:txBody>
                  <a:tcPr anchor="ctr"/>
                </a:tc>
                <a:extLst>
                  <a:ext uri="{0D108BD9-81ED-4DB2-BD59-A6C34878D82A}">
                    <a16:rowId xmlns:a16="http://schemas.microsoft.com/office/drawing/2014/main" val="180196360"/>
                  </a:ext>
                </a:extLst>
              </a:tr>
              <a:tr h="1063591">
                <a:tc>
                  <a:txBody>
                    <a:bodyPr/>
                    <a:lstStyle/>
                    <a:p>
                      <a:pPr algn="ctr"/>
                      <a:r>
                        <a:rPr lang="en-US" sz="2800" b="1" dirty="0"/>
                        <a:t>District Trainer</a:t>
                      </a:r>
                    </a:p>
                  </a:txBody>
                  <a:tcPr anchor="ctr"/>
                </a:tc>
                <a:extLst>
                  <a:ext uri="{0D108BD9-81ED-4DB2-BD59-A6C34878D82A}">
                    <a16:rowId xmlns:a16="http://schemas.microsoft.com/office/drawing/2014/main" val="2691310027"/>
                  </a:ext>
                </a:extLst>
              </a:tr>
              <a:tr h="1063591">
                <a:tc>
                  <a:txBody>
                    <a:bodyPr/>
                    <a:lstStyle/>
                    <a:p>
                      <a:pPr algn="ctr"/>
                      <a:r>
                        <a:rPr lang="en-US" sz="2800" b="1" dirty="0"/>
                        <a:t>District Training Committee</a:t>
                      </a:r>
                    </a:p>
                  </a:txBody>
                  <a:tcPr anchor="ctr"/>
                </a:tc>
                <a:extLst>
                  <a:ext uri="{0D108BD9-81ED-4DB2-BD59-A6C34878D82A}">
                    <a16:rowId xmlns:a16="http://schemas.microsoft.com/office/drawing/2014/main" val="1479011748"/>
                  </a:ext>
                </a:extLst>
              </a:tr>
              <a:tr h="1063591">
                <a:tc>
                  <a:txBody>
                    <a:bodyPr/>
                    <a:lstStyle/>
                    <a:p>
                      <a:pPr algn="ctr"/>
                      <a:r>
                        <a:rPr lang="en-US" sz="2800" b="1" dirty="0"/>
                        <a:t>International Assembly Training Leader</a:t>
                      </a:r>
                    </a:p>
                  </a:txBody>
                  <a:tcPr anchor="ctr"/>
                </a:tc>
                <a:extLst>
                  <a:ext uri="{0D108BD9-81ED-4DB2-BD59-A6C34878D82A}">
                    <a16:rowId xmlns:a16="http://schemas.microsoft.com/office/drawing/2014/main" val="2557649772"/>
                  </a:ext>
                </a:extLst>
              </a:tr>
              <a:tr h="1063591">
                <a:tc>
                  <a:txBody>
                    <a:bodyPr/>
                    <a:lstStyle/>
                    <a:p>
                      <a:pPr algn="ctr"/>
                      <a:r>
                        <a:rPr lang="en-US" sz="2800" b="1" dirty="0"/>
                        <a:t>Regional Leaders Training Institute</a:t>
                      </a:r>
                    </a:p>
                  </a:txBody>
                  <a:tcPr anchor="ctr"/>
                </a:tc>
                <a:extLst>
                  <a:ext uri="{0D108BD9-81ED-4DB2-BD59-A6C34878D82A}">
                    <a16:rowId xmlns:a16="http://schemas.microsoft.com/office/drawing/2014/main" val="1693746976"/>
                  </a:ext>
                </a:extLst>
              </a:tr>
            </a:tbl>
          </a:graphicData>
        </a:graphic>
      </p:graphicFrame>
      <p:graphicFrame>
        <p:nvGraphicFramePr>
          <p:cNvPr id="10" name="Table 9">
            <a:extLst>
              <a:ext uri="{FF2B5EF4-FFF2-40B4-BE49-F238E27FC236}">
                <a16:creationId xmlns:a16="http://schemas.microsoft.com/office/drawing/2014/main" id="{36E8FA00-F3F0-4A53-A822-1E23E70C656B}"/>
              </a:ext>
            </a:extLst>
          </p:cNvPr>
          <p:cNvGraphicFramePr>
            <a:graphicFrameLocks noGrp="1"/>
          </p:cNvGraphicFramePr>
          <p:nvPr>
            <p:extLst>
              <p:ext uri="{D42A27DB-BD31-4B8C-83A1-F6EECF244321}">
                <p14:modId xmlns:p14="http://schemas.microsoft.com/office/powerpoint/2010/main" val="2585186696"/>
              </p:ext>
            </p:extLst>
          </p:nvPr>
        </p:nvGraphicFramePr>
        <p:xfrm>
          <a:off x="6576646" y="1540044"/>
          <a:ext cx="5615354" cy="5317955"/>
        </p:xfrm>
        <a:graphic>
          <a:graphicData uri="http://schemas.openxmlformats.org/drawingml/2006/table">
            <a:tbl>
              <a:tblPr bandRow="1">
                <a:tableStyleId>{5C22544A-7EE6-4342-B048-85BDC9FD1C3A}</a:tableStyleId>
              </a:tblPr>
              <a:tblGrid>
                <a:gridCol w="5615354">
                  <a:extLst>
                    <a:ext uri="{9D8B030D-6E8A-4147-A177-3AD203B41FA5}">
                      <a16:colId xmlns:a16="http://schemas.microsoft.com/office/drawing/2014/main" val="187657951"/>
                    </a:ext>
                  </a:extLst>
                </a:gridCol>
              </a:tblGrid>
              <a:tr h="1063591">
                <a:tc>
                  <a:txBody>
                    <a:bodyPr/>
                    <a:lstStyle/>
                    <a:p>
                      <a:pPr algn="ctr"/>
                      <a:r>
                        <a:rPr lang="en-US" sz="2800" b="1" dirty="0"/>
                        <a:t>Club Learning Facilitator</a:t>
                      </a:r>
                    </a:p>
                  </a:txBody>
                  <a:tcPr anchor="ctr"/>
                </a:tc>
                <a:extLst>
                  <a:ext uri="{0D108BD9-81ED-4DB2-BD59-A6C34878D82A}">
                    <a16:rowId xmlns:a16="http://schemas.microsoft.com/office/drawing/2014/main" val="180196360"/>
                  </a:ext>
                </a:extLst>
              </a:tr>
              <a:tr h="1063591">
                <a:tc>
                  <a:txBody>
                    <a:bodyPr/>
                    <a:lstStyle/>
                    <a:p>
                      <a:pPr algn="ctr"/>
                      <a:r>
                        <a:rPr lang="en-US" sz="2800" b="1" dirty="0"/>
                        <a:t>District Learning Facilitator</a:t>
                      </a:r>
                    </a:p>
                  </a:txBody>
                  <a:tcPr anchor="ctr"/>
                </a:tc>
                <a:extLst>
                  <a:ext uri="{0D108BD9-81ED-4DB2-BD59-A6C34878D82A}">
                    <a16:rowId xmlns:a16="http://schemas.microsoft.com/office/drawing/2014/main" val="2691310027"/>
                  </a:ext>
                </a:extLst>
              </a:tr>
              <a:tr h="1063591">
                <a:tc>
                  <a:txBody>
                    <a:bodyPr/>
                    <a:lstStyle/>
                    <a:p>
                      <a:pPr algn="ctr"/>
                      <a:r>
                        <a:rPr lang="en-US" sz="2800" b="1" dirty="0"/>
                        <a:t>District Learning Committee</a:t>
                      </a:r>
                    </a:p>
                  </a:txBody>
                  <a:tcPr anchor="ctr"/>
                </a:tc>
                <a:extLst>
                  <a:ext uri="{0D108BD9-81ED-4DB2-BD59-A6C34878D82A}">
                    <a16:rowId xmlns:a16="http://schemas.microsoft.com/office/drawing/2014/main" val="1479011748"/>
                  </a:ext>
                </a:extLst>
              </a:tr>
              <a:tr h="1063591">
                <a:tc>
                  <a:txBody>
                    <a:bodyPr/>
                    <a:lstStyle/>
                    <a:p>
                      <a:pPr algn="ctr"/>
                      <a:r>
                        <a:rPr lang="en-US" sz="2800" b="1" dirty="0"/>
                        <a:t>International Assembly Learning Facilitator</a:t>
                      </a:r>
                    </a:p>
                  </a:txBody>
                  <a:tcPr anchor="ctr"/>
                </a:tc>
                <a:extLst>
                  <a:ext uri="{0D108BD9-81ED-4DB2-BD59-A6C34878D82A}">
                    <a16:rowId xmlns:a16="http://schemas.microsoft.com/office/drawing/2014/main" val="2557649772"/>
                  </a:ext>
                </a:extLst>
              </a:tr>
              <a:tr h="1063591">
                <a:tc>
                  <a:txBody>
                    <a:bodyPr/>
                    <a:lstStyle/>
                    <a:p>
                      <a:pPr algn="ctr"/>
                      <a:r>
                        <a:rPr lang="en-US" sz="2800" b="1" dirty="0"/>
                        <a:t>Regional Leaders Learning Event</a:t>
                      </a:r>
                    </a:p>
                  </a:txBody>
                  <a:tcPr anchor="ctr"/>
                </a:tc>
                <a:extLst>
                  <a:ext uri="{0D108BD9-81ED-4DB2-BD59-A6C34878D82A}">
                    <a16:rowId xmlns:a16="http://schemas.microsoft.com/office/drawing/2014/main" val="1693746976"/>
                  </a:ext>
                </a:extLst>
              </a:tr>
            </a:tbl>
          </a:graphicData>
        </a:graphic>
      </p:graphicFrame>
      <p:sp>
        <p:nvSpPr>
          <p:cNvPr id="2" name="Arrow: Right 1">
            <a:extLst>
              <a:ext uri="{FF2B5EF4-FFF2-40B4-BE49-F238E27FC236}">
                <a16:creationId xmlns:a16="http://schemas.microsoft.com/office/drawing/2014/main" id="{B318CE1E-5009-4760-97EB-AD480CB7B869}"/>
              </a:ext>
            </a:extLst>
          </p:cNvPr>
          <p:cNvSpPr/>
          <p:nvPr/>
        </p:nvSpPr>
        <p:spPr>
          <a:xfrm>
            <a:off x="5519173" y="3771801"/>
            <a:ext cx="1094270"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52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03531B-BCF7-4312-9F91-D03FBF176058}"/>
              </a:ext>
            </a:extLst>
          </p:cNvPr>
          <p:cNvSpPr>
            <a:spLocks noGrp="1"/>
          </p:cNvSpPr>
          <p:nvPr>
            <p:ph type="title"/>
          </p:nvPr>
        </p:nvSpPr>
        <p:spPr/>
        <p:txBody>
          <a:bodyPr/>
          <a:lstStyle/>
          <a:p>
            <a:r>
              <a:rPr lang="en-US" dirty="0"/>
              <a:t>Build Curriculum from Online courses</a:t>
            </a:r>
          </a:p>
        </p:txBody>
      </p:sp>
      <p:graphicFrame>
        <p:nvGraphicFramePr>
          <p:cNvPr id="9" name="Content Placeholder 6">
            <a:extLst>
              <a:ext uri="{FF2B5EF4-FFF2-40B4-BE49-F238E27FC236}">
                <a16:creationId xmlns:a16="http://schemas.microsoft.com/office/drawing/2014/main" id="{1E7682D5-4778-4018-87C3-AB0562937173}"/>
              </a:ext>
            </a:extLst>
          </p:cNvPr>
          <p:cNvGraphicFramePr>
            <a:graphicFrameLocks noGrp="1"/>
          </p:cNvGraphicFramePr>
          <p:nvPr>
            <p:ph idx="1"/>
            <p:extLst>
              <p:ext uri="{D42A27DB-BD31-4B8C-83A1-F6EECF244321}">
                <p14:modId xmlns:p14="http://schemas.microsoft.com/office/powerpoint/2010/main" val="399404577"/>
              </p:ext>
            </p:extLst>
          </p:nvPr>
        </p:nvGraphicFramePr>
        <p:xfrm>
          <a:off x="380999" y="1655612"/>
          <a:ext cx="11506199" cy="5086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84D326D7-7ACC-42E5-9489-C1F2F9B2D753}"/>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Tree>
    <p:custDataLst>
      <p:tags r:id="rId1"/>
    </p:custDataLst>
    <p:extLst>
      <p:ext uri="{BB962C8B-B14F-4D97-AF65-F5344CB8AC3E}">
        <p14:creationId xmlns:p14="http://schemas.microsoft.com/office/powerpoint/2010/main" val="282120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854940-s:\le200\pets\multi-district pets alliance\2020\l&amp;d presentation.pptx"/>
  <p:tag name="ARTICULATE_PRESENTER_VERSION" val="8"/>
  <p:tag name="ARTICULATE_DESIGN_ID_OFFICE THEME" val="V2x3tsbu"/>
  <p:tag name="ARTICULATE_SLIDE_THUMBNAIL_REFRESH" val="1"/>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ontentPassPackage>
  <PackageId>Template-00009-PPT</PackageId>
</ContentPassPackage>
</file>

<file path=customXml/itemProps1.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f097dfa-9cbd-4f84-9850-6e7cae909781"/>
    <ds:schemaRef ds:uri="http://schemas.microsoft.com/sharepoint/v3"/>
    <ds:schemaRef ds:uri="http://purl.org/dc/terms/"/>
    <ds:schemaRef ds:uri="http://schemas.microsoft.com/office/2006/metadata/propertie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4.xml><?xml version="1.0" encoding="utf-8"?>
<ds:datastoreItem xmlns:ds="http://schemas.openxmlformats.org/officeDocument/2006/customXml" ds:itemID="{7A8BF99D-AF67-4E86-9C3B-1F1B51E1105C}">
  <ds:schemaRefs/>
</ds:datastoreItem>
</file>

<file path=docProps/app.xml><?xml version="1.0" encoding="utf-8"?>
<Properties xmlns="http://schemas.openxmlformats.org/officeDocument/2006/extended-properties" xmlns:vt="http://schemas.openxmlformats.org/officeDocument/2006/docPropsVTypes">
  <Template/>
  <TotalTime>54565</TotalTime>
  <Words>2677</Words>
  <Application>Microsoft Office PowerPoint</Application>
  <PresentationFormat>Widescreen</PresentationFormat>
  <Paragraphs>266</Paragraphs>
  <Slides>30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Arial Black</vt:lpstr>
      <vt:lpstr>Calibri</vt:lpstr>
      <vt:lpstr>Corbel</vt:lpstr>
      <vt:lpstr>inherit</vt:lpstr>
      <vt:lpstr>Lato Regular</vt:lpstr>
      <vt:lpstr>Montserrat-Bold</vt:lpstr>
      <vt:lpstr>Office Theme</vt:lpstr>
      <vt:lpstr>Harmony</vt:lpstr>
      <vt:lpstr>PowerPoint Presentation</vt:lpstr>
      <vt:lpstr>PowerPoint Presentation</vt:lpstr>
      <vt:lpstr>AGENDA</vt:lpstr>
      <vt:lpstr>PowerPoint Presentation</vt:lpstr>
      <vt:lpstr>TRAINING  vs. LEARNING</vt:lpstr>
      <vt:lpstr>TRAINING vs. LEARNING</vt:lpstr>
      <vt:lpstr>Moving from Training to Learning</vt:lpstr>
      <vt:lpstr>Changing culture…and names</vt:lpstr>
      <vt:lpstr>Build Curriculum from Online courses</vt:lpstr>
      <vt:lpstr>BLENDED LEARNING</vt:lpstr>
      <vt:lpstr>PowerPoint Presentation</vt:lpstr>
      <vt:lpstr>PowerPoint Presentation</vt:lpstr>
      <vt:lpstr>PowerPoint Presentation</vt:lpstr>
      <vt:lpstr>Club President Basics</vt:lpstr>
      <vt:lpstr>learning plans - Club</vt:lpstr>
      <vt:lpstr>PowerPoint Presentation</vt:lpstr>
      <vt:lpstr>PowerPoint Presentation</vt:lpstr>
      <vt:lpstr>Course Completions by Zone</vt:lpstr>
      <vt:lpstr>Course Completions by Zone</vt:lpstr>
      <vt:lpstr>Percentage of Clubs using the learning center</vt:lpstr>
      <vt:lpstr>Course evaluation findings</vt:lpstr>
      <vt:lpstr>Customize Content</vt:lpstr>
      <vt:lpstr>PowerPoint Presentation</vt:lpstr>
      <vt:lpstr>PowerPoint Presentation</vt:lpstr>
      <vt:lpstr>Get Access to Reports</vt:lpstr>
      <vt:lpstr>Emails from the Learning Center</vt:lpstr>
      <vt:lpstr>STAY CONNECTED:  Learning IN Action</vt:lpstr>
      <vt:lpstr>STAY CONNECTED: facebook</vt:lpstr>
      <vt:lpstr>Stay connected: instagram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Kimberly Kouame</cp:lastModifiedBy>
  <cp:revision>569</cp:revision>
  <cp:lastPrinted>2022-12-07T14:24:26Z</cp:lastPrinted>
  <dcterms:created xsi:type="dcterms:W3CDTF">2019-11-18T03:22:22Z</dcterms:created>
  <dcterms:modified xsi:type="dcterms:W3CDTF">2023-07-11T22:41:28Z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Path">
    <vt:lpwstr>L&amp;D Presentation</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GUID">
    <vt:lpwstr>17768FA9-1042-4334-91C8-7BE78EC5F342</vt:lpwstr>
  </property>
  <property fmtid="{D5CDD505-2E9C-101B-9397-08002B2CF9AE}" pid="7" name="ArticulateProjectFull">
    <vt:lpwstr>S:\LE_LR\PETS\Multi-District PETS Alliance\2023\PETS ALLIANCE Culture Shift from Training to Learning.ppta</vt:lpwstr>
  </property>
</Properties>
</file>